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1"/>
    <p:sldMasterId id="2147483683" r:id="rId2"/>
    <p:sldMasterId id="2147483690" r:id="rId3"/>
  </p:sldMasterIdLst>
  <p:notesMasterIdLst>
    <p:notesMasterId r:id="rId9"/>
  </p:notesMasterIdLst>
  <p:sldIdLst>
    <p:sldId id="273" r:id="rId4"/>
    <p:sldId id="278" r:id="rId5"/>
    <p:sldId id="581" r:id="rId6"/>
    <p:sldId id="574" r:id="rId7"/>
    <p:sldId id="583"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広告主・代理店限定" id="{B405E880-EC86-FC43-B943-9830E358784D}">
          <p14:sldIdLst>
            <p14:sldId id="273"/>
            <p14:sldId id="278"/>
            <p14:sldId id="581"/>
            <p14:sldId id="574"/>
            <p14:sldId id="58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A9A9A9"/>
    <a:srgbClr val="000048"/>
    <a:srgbClr val="00003E"/>
    <a:srgbClr val="0D0D0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753" autoAdjust="0"/>
    <p:restoredTop sz="96054"/>
  </p:normalViewPr>
  <p:slideViewPr>
    <p:cSldViewPr snapToGrid="0">
      <p:cViewPr varScale="1">
        <p:scale>
          <a:sx n="51" d="100"/>
          <a:sy n="51" d="100"/>
        </p:scale>
        <p:origin x="1496"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C75F72-840C-944F-8D21-0AE4FBB1AB9C}" type="datetimeFigureOut">
              <a:rPr kumimoji="1" lang="ja-JP" altLang="en-US" smtClean="0"/>
              <a:t>2026/2/19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1CC00C-8F62-6C48-B048-C042837E5924}" type="slidenum">
              <a:rPr kumimoji="1" lang="ja-JP" altLang="en-US" smtClean="0"/>
              <a:t>‹#›</a:t>
            </a:fld>
            <a:endParaRPr kumimoji="1" lang="ja-JP" altLang="en-US"/>
          </a:p>
        </p:txBody>
      </p:sp>
    </p:spTree>
    <p:extLst>
      <p:ext uri="{BB962C8B-B14F-4D97-AF65-F5344CB8AC3E}">
        <p14:creationId xmlns:p14="http://schemas.microsoft.com/office/powerpoint/2010/main" val="226080535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2.xml"/><Relationship Id="rId1" Type="http://schemas.openxmlformats.org/officeDocument/2006/relationships/tags" Target="../tags/tag8.xml"/><Relationship Id="rId5" Type="http://schemas.openxmlformats.org/officeDocument/2006/relationships/image" Target="../media/image3.png"/><Relationship Id="rId4" Type="http://schemas.openxmlformats.org/officeDocument/2006/relationships/image" Target="../media/image12.emf"/></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3.xml"/><Relationship Id="rId1" Type="http://schemas.openxmlformats.org/officeDocument/2006/relationships/tags" Target="../tags/tag10.xml"/><Relationship Id="rId5" Type="http://schemas.openxmlformats.org/officeDocument/2006/relationships/image" Target="../media/image5.png"/><Relationship Id="rId4" Type="http://schemas.openxmlformats.org/officeDocument/2006/relationships/image" Target="../media/image14.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3.xml"/><Relationship Id="rId1" Type="http://schemas.openxmlformats.org/officeDocument/2006/relationships/tags" Target="../tags/tag11.xml"/><Relationship Id="rId5" Type="http://schemas.openxmlformats.org/officeDocument/2006/relationships/image" Target="../media/image3.png"/><Relationship Id="rId4" Type="http://schemas.openxmlformats.org/officeDocument/2006/relationships/image" Target="../media/image15.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3.xml"/><Relationship Id="rId1" Type="http://schemas.openxmlformats.org/officeDocument/2006/relationships/tags" Target="../tags/tag12.xml"/><Relationship Id="rId5" Type="http://schemas.openxmlformats.org/officeDocument/2006/relationships/image" Target="../media/image3.png"/><Relationship Id="rId4" Type="http://schemas.openxmlformats.org/officeDocument/2006/relationships/image" Target="../media/image16.emf"/></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image" Target="../media/image20.emf"/><Relationship Id="rId2" Type="http://schemas.openxmlformats.org/officeDocument/2006/relationships/slideMaster" Target="../slideMasters/slideMaster3.xml"/><Relationship Id="rId1" Type="http://schemas.openxmlformats.org/officeDocument/2006/relationships/tags" Target="../tags/tag1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4.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image" Target="../media/image7.emf"/></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2.xml"/><Relationship Id="rId1" Type="http://schemas.openxmlformats.org/officeDocument/2006/relationships/tags" Target="../tags/tag6.xml"/><Relationship Id="rId5" Type="http://schemas.openxmlformats.org/officeDocument/2006/relationships/image" Target="../media/image5.png"/><Relationship Id="rId4" Type="http://schemas.openxmlformats.org/officeDocument/2006/relationships/image" Target="../media/image10.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2.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1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58575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6EFBDC73-21D0-0696-0419-0FC3D51B89A0}"/>
              </a:ext>
            </a:extLst>
          </p:cNvPr>
          <p:cNvGraphicFramePr>
            <a:graphicFrameLocks noChangeAspect="1"/>
          </p:cNvGraphicFramePr>
          <p:nvPr userDrawn="1">
            <p:custDataLst>
              <p:tags r:id="rId1"/>
            </p:custDataLst>
            <p:extLst>
              <p:ext uri="{D42A27DB-BD31-4B8C-83A1-F6EECF244321}">
                <p14:modId xmlns:p14="http://schemas.microsoft.com/office/powerpoint/2010/main" val="356674818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6EFBDC73-21D0-0696-0419-0FC3D51B89A0}"/>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249632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0998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2037817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BC_プロダクト資料表紙（社外秘）">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0288178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社外秘）">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F91F3E3-5E8B-CEEA-5B0C-9751AC1FAE35}"/>
              </a:ext>
            </a:extLst>
          </p:cNvPr>
          <p:cNvGraphicFramePr>
            <a:graphicFrameLocks noChangeAspect="1"/>
          </p:cNvGraphicFramePr>
          <p:nvPr userDrawn="1">
            <p:custDataLst>
              <p:tags r:id="rId1"/>
            </p:custDataLst>
            <p:extLst>
              <p:ext uri="{D42A27DB-BD31-4B8C-83A1-F6EECF244321}">
                <p14:modId xmlns:p14="http://schemas.microsoft.com/office/powerpoint/2010/main" val="420447950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F91F3E3-5E8B-CEEA-5B0C-9751AC1FAE35}"/>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BF406BE2-E7B4-5DEE-2A15-44828EC77861}"/>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72558536-6266-01C4-08CD-2C75867A2DA5}"/>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194666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社外秘）">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C1938CF5-D87B-1B41-1E9E-89E1C225D13A}"/>
              </a:ext>
            </a:extLst>
          </p:cNvPr>
          <p:cNvGraphicFramePr>
            <a:graphicFrameLocks noChangeAspect="1"/>
          </p:cNvGraphicFramePr>
          <p:nvPr userDrawn="1">
            <p:custDataLst>
              <p:tags r:id="rId1"/>
            </p:custDataLst>
            <p:extLst>
              <p:ext uri="{D42A27DB-BD31-4B8C-83A1-F6EECF244321}">
                <p14:modId xmlns:p14="http://schemas.microsoft.com/office/powerpoint/2010/main" val="28439967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C1938CF5-D87B-1B41-1E9E-89E1C225D13A}"/>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126548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社外秘）">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BCFADF5C-8D22-BA0B-F508-7C1C9547D04B}"/>
              </a:ext>
            </a:extLst>
          </p:cNvPr>
          <p:cNvGraphicFramePr>
            <a:graphicFrameLocks noChangeAspect="1"/>
          </p:cNvGraphicFramePr>
          <p:nvPr userDrawn="1">
            <p:custDataLst>
              <p:tags r:id="rId1"/>
            </p:custDataLst>
            <p:extLst>
              <p:ext uri="{D42A27DB-BD31-4B8C-83A1-F6EECF244321}">
                <p14:modId xmlns:p14="http://schemas.microsoft.com/office/powerpoint/2010/main" val="125130511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BCFADF5C-8D22-BA0B-F508-7C1C9547D04B}"/>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1247144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8447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最終ページ（社外秘）">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150B6717-0D80-2534-CC8A-14EB973E892E}"/>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5" name="グラフィックス 2">
            <a:extLst>
              <a:ext uri="{FF2B5EF4-FFF2-40B4-BE49-F238E27FC236}">
                <a16:creationId xmlns:a16="http://schemas.microsoft.com/office/drawing/2014/main" id="{9E2759ED-05F5-302F-7600-432C6B13AA83}"/>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角丸四角形 5">
            <a:extLst>
              <a:ext uri="{FF2B5EF4-FFF2-40B4-BE49-F238E27FC236}">
                <a16:creationId xmlns:a16="http://schemas.microsoft.com/office/drawing/2014/main" id="{4C46DA2B-9024-9A94-EB50-617BB47C1D6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r>
              <a:rPr kumimoji="0" lang="en-US" altLang="ja-JP"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 Internal Use Only</a:t>
            </a:r>
            <a:endPar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endParaRPr>
          </a:p>
        </p:txBody>
      </p:sp>
    </p:spTree>
    <p:extLst>
      <p:ext uri="{BB962C8B-B14F-4D97-AF65-F5344CB8AC3E}">
        <p14:creationId xmlns:p14="http://schemas.microsoft.com/office/powerpoint/2010/main" val="2842486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ノンブタイトル+ポイント＋コピーライト+ノンブル（社外秘）">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EAD4E59-28AD-8011-D49B-AA05CE305F1B}"/>
              </a:ext>
            </a:extLst>
          </p:cNvPr>
          <p:cNvGraphicFramePr>
            <a:graphicFrameLocks noChangeAspect="1"/>
          </p:cNvGraphicFramePr>
          <p:nvPr userDrawn="1">
            <p:custDataLst>
              <p:tags r:id="rId1"/>
            </p:custDataLst>
            <p:extLst>
              <p:ext uri="{D42A27DB-BD31-4B8C-83A1-F6EECF244321}">
                <p14:modId xmlns:p14="http://schemas.microsoft.com/office/powerpoint/2010/main" val="326022175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4" name="think-cell data - do not delete" hidden="1">
                        <a:extLst>
                          <a:ext uri="{FF2B5EF4-FFF2-40B4-BE49-F238E27FC236}">
                            <a16:creationId xmlns:a16="http://schemas.microsoft.com/office/drawing/2014/main" id="{1EAD4E59-28AD-8011-D49B-AA05CE305F1B}"/>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タイトル 1">
            <a:extLst>
              <a:ext uri="{FF2B5EF4-FFF2-40B4-BE49-F238E27FC236}">
                <a16:creationId xmlns:a16="http://schemas.microsoft.com/office/drawing/2014/main" id="{62396C5A-2887-DAF5-DB7D-BA71B95CEC6B}"/>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10" name="スライド番号プレースホルダー 5">
            <a:extLst>
              <a:ext uri="{FF2B5EF4-FFF2-40B4-BE49-F238E27FC236}">
                <a16:creationId xmlns:a16="http://schemas.microsoft.com/office/drawing/2014/main" id="{0152C89B-FD9C-B243-5481-11F974C1190B}"/>
              </a:ext>
            </a:extLst>
          </p:cNvPr>
          <p:cNvSpPr txBox="1">
            <a:spLocks/>
          </p:cNvSpPr>
          <p:nvPr userDrawn="1"/>
        </p:nvSpPr>
        <p:spPr>
          <a:xfrm>
            <a:off x="11159836" y="6389895"/>
            <a:ext cx="729720" cy="365125"/>
          </a:xfrm>
          <a:prstGeom prst="rect">
            <a:avLst/>
          </a:prstGeom>
        </p:spPr>
        <p:txBody>
          <a:bodyPr vert="horz" lIns="0" tIns="45720" rIns="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E45AF0D7-7DAB-C943-A251-572CD5FC0461}" type="slidenum">
              <a:rPr lang="ja-JP" altLang="en-US" sz="700" smtClean="0">
                <a:solidFill>
                  <a:schemeClr val="bg1">
                    <a:lumMod val="75000"/>
                  </a:schemeClr>
                </a:solidFill>
                <a:latin typeface="Meiryo" panose="020B0604030504040204" pitchFamily="34" charset="-128"/>
                <a:ea typeface="Meiryo" panose="020B0604030504040204" pitchFamily="34" charset="-128"/>
              </a:rPr>
              <a:pPr/>
              <a:t>‹#›</a:t>
            </a:fld>
            <a:endParaRPr lang="ja-JP" altLang="en-US" sz="700">
              <a:solidFill>
                <a:schemeClr val="bg1">
                  <a:lumMod val="75000"/>
                </a:schemeClr>
              </a:solidFill>
              <a:latin typeface="Meiryo" panose="020B0604030504040204" pitchFamily="34" charset="-128"/>
              <a:ea typeface="Meiryo" panose="020B0604030504040204" pitchFamily="34" charset="-128"/>
            </a:endParaRPr>
          </a:p>
        </p:txBody>
      </p:sp>
      <p:pic>
        <p:nvPicPr>
          <p:cNvPr id="11" name="グラフィックス 10">
            <a:extLst>
              <a:ext uri="{FF2B5EF4-FFF2-40B4-BE49-F238E27FC236}">
                <a16:creationId xmlns:a16="http://schemas.microsoft.com/office/drawing/2014/main" id="{FCE2877E-7FDC-B33C-B88A-B5C8DFC8026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86310" y="6533996"/>
            <a:ext cx="813256" cy="94565"/>
          </a:xfrm>
          <a:prstGeom prst="rect">
            <a:avLst/>
          </a:prstGeom>
        </p:spPr>
      </p:pic>
      <p:sp>
        <p:nvSpPr>
          <p:cNvPr id="17" name="テキスト プレースホルダー 10">
            <a:extLst>
              <a:ext uri="{FF2B5EF4-FFF2-40B4-BE49-F238E27FC236}">
                <a16:creationId xmlns:a16="http://schemas.microsoft.com/office/drawing/2014/main" id="{76134E91-D5E0-C208-D77F-6417A8E26B3E}"/>
              </a:ext>
            </a:extLst>
          </p:cNvPr>
          <p:cNvSpPr>
            <a:spLocks noGrp="1"/>
          </p:cNvSpPr>
          <p:nvPr>
            <p:ph type="body" sz="quarter" idx="10" hasCustomPrompt="1"/>
          </p:nvPr>
        </p:nvSpPr>
        <p:spPr>
          <a:xfrm>
            <a:off x="1017118" y="1274352"/>
            <a:ext cx="10584865" cy="564262"/>
          </a:xfrm>
          <a:prstGeom prst="rect">
            <a:avLst/>
          </a:prstGeom>
        </p:spPr>
        <p:txBody>
          <a:bodyPr lIns="0" tIns="0" rIns="0" bIns="0" anchor="t"/>
          <a:lstStyle>
            <a:lvl1pPr marL="0" indent="0">
              <a:lnSpc>
                <a:spcPct val="120000"/>
              </a:lnSpc>
              <a:spcBef>
                <a:spcPts val="0"/>
              </a:spcBef>
              <a:buNone/>
              <a:defRPr sz="1600" b="1">
                <a:solidFill>
                  <a:schemeClr val="accent1"/>
                </a:solidFill>
                <a:latin typeface="Meiryo" panose="020B0604030504040204" pitchFamily="34" charset="-128"/>
                <a:ea typeface="Meiryo" panose="020B0604030504040204" pitchFamily="34" charset="-128"/>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a:t>サブタイトル、ダミーテキストダミーテキストダミーテキストダミーテキスト</a:t>
            </a:r>
            <a:endParaRPr lang="en-US" altLang="ja-JP" dirty="0"/>
          </a:p>
        </p:txBody>
      </p:sp>
      <p:pic>
        <p:nvPicPr>
          <p:cNvPr id="5" name="図 4">
            <a:extLst>
              <a:ext uri="{FF2B5EF4-FFF2-40B4-BE49-F238E27FC236}">
                <a16:creationId xmlns:a16="http://schemas.microsoft.com/office/drawing/2014/main" id="{7376EA70-C099-219D-087F-9AF76D320227}"/>
              </a:ext>
            </a:extLst>
          </p:cNvPr>
          <p:cNvPicPr>
            <a:picLocks noChangeAspect="1"/>
          </p:cNvPicPr>
          <p:nvPr userDrawn="1"/>
        </p:nvPicPr>
        <p:blipFill>
          <a:blip r:embed="rId7"/>
          <a:stretch>
            <a:fillRect/>
          </a:stretch>
        </p:blipFill>
        <p:spPr>
          <a:xfrm>
            <a:off x="552350" y="1185030"/>
            <a:ext cx="412894" cy="412894"/>
          </a:xfrm>
          <a:prstGeom prst="rect">
            <a:avLst/>
          </a:prstGeom>
        </p:spPr>
      </p:pic>
    </p:spTree>
    <p:extLst>
      <p:ext uri="{BB962C8B-B14F-4D97-AF65-F5344CB8AC3E}">
        <p14:creationId xmlns:p14="http://schemas.microsoft.com/office/powerpoint/2010/main" val="4101226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23D017-463D-AD4D-6C5C-98A759B8A938}"/>
              </a:ext>
            </a:extLst>
          </p:cNvPr>
          <p:cNvGraphicFramePr>
            <a:graphicFrameLocks noChangeAspect="1"/>
          </p:cNvGraphicFramePr>
          <p:nvPr userDrawn="1">
            <p:custDataLst>
              <p:tags r:id="rId1"/>
            </p:custDataLst>
            <p:extLst>
              <p:ext uri="{D42A27DB-BD31-4B8C-83A1-F6EECF244321}">
                <p14:modId xmlns:p14="http://schemas.microsoft.com/office/powerpoint/2010/main" val="39159485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BF23D017-463D-AD4D-6C5C-98A759B8A938}"/>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3E6674F4-4E75-A765-EA22-CCF341E56EE4}"/>
              </a:ext>
            </a:extLst>
          </p:cNvPr>
          <p:cNvSpPr/>
          <p:nvPr userDrawn="1"/>
        </p:nvSpPr>
        <p:spPr>
          <a:xfrm>
            <a:off x="10363200" y="3427413"/>
            <a:ext cx="1828800" cy="3430587"/>
          </a:xfrm>
          <a:prstGeom prst="triangle">
            <a:avLst>
              <a:gd name="adj" fmla="val 100000"/>
            </a:avLst>
          </a:prstGeom>
          <a:solidFill>
            <a:srgbClr val="00004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912264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82A8865-E852-8779-AF4C-2BDBBCB2B487}"/>
              </a:ext>
            </a:extLst>
          </p:cNvPr>
          <p:cNvGraphicFramePr>
            <a:graphicFrameLocks noChangeAspect="1"/>
          </p:cNvGraphicFramePr>
          <p:nvPr userDrawn="1">
            <p:custDataLst>
              <p:tags r:id="rId1"/>
            </p:custDataLst>
            <p:extLst>
              <p:ext uri="{D42A27DB-BD31-4B8C-83A1-F6EECF244321}">
                <p14:modId xmlns:p14="http://schemas.microsoft.com/office/powerpoint/2010/main" val="18772192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782A8865-E852-8779-AF4C-2BDBBCB2B48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2178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533DB12E-609D-D2FB-C43A-2329E15DD741}"/>
              </a:ext>
            </a:extLst>
          </p:cNvPr>
          <p:cNvGraphicFramePr>
            <a:graphicFrameLocks noChangeAspect="1"/>
          </p:cNvGraphicFramePr>
          <p:nvPr userDrawn="1">
            <p:custDataLst>
              <p:tags r:id="rId1"/>
            </p:custDataLst>
            <p:extLst>
              <p:ext uri="{D42A27DB-BD31-4B8C-83A1-F6EECF244321}">
                <p14:modId xmlns:p14="http://schemas.microsoft.com/office/powerpoint/2010/main" val="1165660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533DB12E-609D-D2FB-C43A-2329E15DD74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53332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741011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77CBF0D-71DD-004F-EE3B-1BC6F28DA6D9}"/>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4" name="グラフィックス 2">
            <a:extLst>
              <a:ext uri="{FF2B5EF4-FFF2-40B4-BE49-F238E27FC236}">
                <a16:creationId xmlns:a16="http://schemas.microsoft.com/office/drawing/2014/main" id="{8A181A9D-4CFB-510D-DBA2-3B5A52B8D28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5052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68131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広告主・代理店限定）">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5544997-C74E-E0AD-F2FE-22461E7A2AF9}"/>
              </a:ext>
            </a:extLst>
          </p:cNvPr>
          <p:cNvGraphicFramePr>
            <a:graphicFrameLocks noChangeAspect="1"/>
          </p:cNvGraphicFramePr>
          <p:nvPr userDrawn="1">
            <p:custDataLst>
              <p:tags r:id="rId1"/>
            </p:custDataLst>
            <p:extLst>
              <p:ext uri="{D42A27DB-BD31-4B8C-83A1-F6EECF244321}">
                <p14:modId xmlns:p14="http://schemas.microsoft.com/office/powerpoint/2010/main" val="194865423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5544997-C74E-E0AD-F2FE-22461E7A2AF9}"/>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519B8972-44D1-3802-EE60-A1BC5C5A16AB}"/>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84C091A5-862A-9941-5642-C4E70B372A8F}"/>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53991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60EF211-A8C9-FBD7-5993-BD3CA45DEA37}"/>
              </a:ext>
            </a:extLst>
          </p:cNvPr>
          <p:cNvGraphicFramePr>
            <a:graphicFrameLocks noChangeAspect="1"/>
          </p:cNvGraphicFramePr>
          <p:nvPr userDrawn="1">
            <p:custDataLst>
              <p:tags r:id="rId1"/>
            </p:custDataLst>
            <p:extLst>
              <p:ext uri="{D42A27DB-BD31-4B8C-83A1-F6EECF244321}">
                <p14:modId xmlns:p14="http://schemas.microsoft.com/office/powerpoint/2010/main" val="358104889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660EF211-A8C9-FBD7-5993-BD3CA45DEA3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500122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5.xml"/><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10" Type="http://schemas.openxmlformats.org/officeDocument/2006/relationships/image" Target="../media/image9.emf"/><Relationship Id="rId4" Type="http://schemas.openxmlformats.org/officeDocument/2006/relationships/slideLayout" Target="../slideLayouts/slideLayout10.xml"/><Relationship Id="rId9" Type="http://schemas.openxmlformats.org/officeDocument/2006/relationships/oleObject" Target="../embeddings/oleObject5.bin"/></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image" Target="../media/image13.emf"/><Relationship Id="rId5" Type="http://schemas.openxmlformats.org/officeDocument/2006/relationships/slideLayout" Target="../slideLayouts/slideLayout17.xml"/><Relationship Id="rId10" Type="http://schemas.openxmlformats.org/officeDocument/2006/relationships/oleObject" Target="../embeddings/oleObject9.bin"/><Relationship Id="rId4" Type="http://schemas.openxmlformats.org/officeDocument/2006/relationships/slideLayout" Target="../slideLayouts/slideLayout16.xml"/><Relationship Id="rId9" Type="http://schemas.openxmlformats.org/officeDocument/2006/relationships/tags" Target="../tags/tag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2F3D157-6554-A029-2F49-45F5F3B53459}"/>
              </a:ext>
            </a:extLst>
          </p:cNvPr>
          <p:cNvGraphicFramePr>
            <a:graphicFrameLocks noChangeAspect="1"/>
          </p:cNvGraphicFramePr>
          <p:nvPr userDrawn="1">
            <p:custDataLst>
              <p:tags r:id="rId8"/>
            </p:custDataLst>
            <p:extLst>
              <p:ext uri="{D42A27DB-BD31-4B8C-83A1-F6EECF244321}">
                <p14:modId xmlns:p14="http://schemas.microsoft.com/office/powerpoint/2010/main" val="200601319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9" imgW="7772400" imgH="10058400" progId="TCLayout.ActiveDocument.1">
                  <p:embed/>
                </p:oleObj>
              </mc:Choice>
              <mc:Fallback>
                <p:oleObj name="think-cellスライド" r:id="rId9" imgW="7772400" imgH="10058400" progId="TCLayout.ActiveDocument.1">
                  <p:embed/>
                  <p:pic>
                    <p:nvPicPr>
                      <p:cNvPr id="2" name="think-cell data - do not delete" hidden="1">
                        <a:extLst>
                          <a:ext uri="{FF2B5EF4-FFF2-40B4-BE49-F238E27FC236}">
                            <a16:creationId xmlns:a16="http://schemas.microsoft.com/office/drawing/2014/main" id="{82F3D157-6554-A029-2F49-45F5F3B53459}"/>
                          </a:ext>
                        </a:extLst>
                      </p:cNvPr>
                      <p:cNvPicPr/>
                      <p:nvPr/>
                    </p:nvPicPr>
                    <p:blipFill>
                      <a:blip r:embed="rId10"/>
                      <a:stretch>
                        <a:fillRect/>
                      </a:stretch>
                    </p:blipFill>
                    <p:spPr>
                      <a:xfrm>
                        <a:off x="1588" y="1588"/>
                        <a:ext cx="1227" cy="1588"/>
                      </a:xfrm>
                      <a:prstGeom prst="rect">
                        <a:avLst/>
                      </a:prstGeom>
                    </p:spPr>
                  </p:pic>
                </p:oleObj>
              </mc:Fallback>
            </mc:AlternateContent>
          </a:graphicData>
        </a:graphic>
      </p:graphicFrame>
    </p:spTree>
    <p:extLst>
      <p:ext uri="{BB962C8B-B14F-4D97-AF65-F5344CB8AC3E}">
        <p14:creationId xmlns:p14="http://schemas.microsoft.com/office/powerpoint/2010/main" val="425435006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guide id="5" pos="3840" userDrawn="1">
          <p15:clr>
            <a:srgbClr val="5ACBF0"/>
          </p15:clr>
        </p15:guide>
        <p15:guide id="6" orient="horz" pos="2160"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userDrawn="1">
            <p:custDataLst>
              <p:tags r:id="rId8"/>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9" imgW="7772400" imgH="10058400" progId="TCLayout.ActiveDocument.1">
                  <p:embed/>
                </p:oleObj>
              </mc:Choice>
              <mc:Fallback>
                <p:oleObj name="think-cellスライド" r:id="rId9"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0"/>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3AC2D241-C39D-AA11-5E21-E9DECFC095B5}"/>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50976327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userDrawn="1">
          <p15:clr>
            <a:srgbClr val="F26B43"/>
          </p15:clr>
        </p15:guide>
        <p15:guide id="2" pos="370" userDrawn="1">
          <p15:clr>
            <a:srgbClr val="F26B43"/>
          </p15:clr>
        </p15:guide>
        <p15:guide id="3" pos="7310" userDrawn="1">
          <p15:clr>
            <a:srgbClr val="F26B43"/>
          </p15:clr>
        </p15:guide>
        <p15:guide id="4" orient="horz" pos="3952" userDrawn="1">
          <p15:clr>
            <a:srgbClr val="F26B43"/>
          </p15:clr>
        </p15:guide>
        <p15:guide id="5" pos="3840" userDrawn="1">
          <p15:clr>
            <a:srgbClr val="5ACBF0"/>
          </p15:clr>
        </p15:guide>
        <p15:guide id="6" orient="horz" pos="2160" userDrawn="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77668A6-A60D-7DD9-A9AE-DAEC49DC115E}"/>
              </a:ext>
            </a:extLst>
          </p:cNvPr>
          <p:cNvGraphicFramePr>
            <a:graphicFrameLocks noChangeAspect="1"/>
          </p:cNvGraphicFramePr>
          <p:nvPr userDrawn="1">
            <p:custDataLst>
              <p:tags r:id="rId9"/>
            </p:custDataLst>
            <p:extLst>
              <p:ext uri="{D42A27DB-BD31-4B8C-83A1-F6EECF244321}">
                <p14:modId xmlns:p14="http://schemas.microsoft.com/office/powerpoint/2010/main" val="263439859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0" imgW="7772400" imgH="10058400" progId="TCLayout.ActiveDocument.1">
                  <p:embed/>
                </p:oleObj>
              </mc:Choice>
              <mc:Fallback>
                <p:oleObj name="think-cellスライド" r:id="rId10" imgW="7772400" imgH="10058400" progId="TCLayout.ActiveDocument.1">
                  <p:embed/>
                  <p:pic>
                    <p:nvPicPr>
                      <p:cNvPr id="3" name="think-cell data - do not delete" hidden="1">
                        <a:extLst>
                          <a:ext uri="{FF2B5EF4-FFF2-40B4-BE49-F238E27FC236}">
                            <a16:creationId xmlns:a16="http://schemas.microsoft.com/office/drawing/2014/main" id="{B77668A6-A60D-7DD9-A9AE-DAEC49DC115E}"/>
                          </a:ext>
                        </a:extLst>
                      </p:cNvPr>
                      <p:cNvPicPr/>
                      <p:nvPr/>
                    </p:nvPicPr>
                    <p:blipFill>
                      <a:blip r:embed="rId11"/>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D971B38B-A59C-FCBD-F26A-C9389F670A6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r>
              <a:rPr kumimoji="0" lang="en-US" altLang="ja-JP"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 Internal Use Only</a:t>
            </a:r>
            <a:endPar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endParaRPr>
          </a:p>
        </p:txBody>
      </p:sp>
    </p:spTree>
    <p:extLst>
      <p:ext uri="{BB962C8B-B14F-4D97-AF65-F5344CB8AC3E}">
        <p14:creationId xmlns:p14="http://schemas.microsoft.com/office/powerpoint/2010/main" val="250308891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guide id="5" pos="3840" userDrawn="1">
          <p15:clr>
            <a:srgbClr val="5ACBF0"/>
          </p15:clr>
        </p15:guide>
        <p15:guide id="6" orient="horz" pos="2160" userDrawn="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9.xml"/><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539252D5-3A0C-F273-8EA6-665FC13D7E2B}"/>
              </a:ext>
            </a:extLst>
          </p:cNvPr>
          <p:cNvSpPr>
            <a:spLocks noGrp="1"/>
          </p:cNvSpPr>
          <p:nvPr>
            <p:ph type="body" sz="quarter" idx="10"/>
          </p:nvPr>
        </p:nvSpPr>
        <p:spPr>
          <a:xfrm>
            <a:off x="587375" y="1696711"/>
            <a:ext cx="11017250" cy="2065291"/>
          </a:xfrm>
        </p:spPr>
        <p:txBody>
          <a:bodyPr/>
          <a:lstStyle/>
          <a:p>
            <a:r>
              <a:rPr lang="ja-JP" altLang="en-US" dirty="0"/>
              <a:t>新リッチフォーマット　</a:t>
            </a:r>
            <a:endParaRPr lang="en-US" altLang="ja-JP" dirty="0"/>
          </a:p>
          <a:p>
            <a:r>
              <a:rPr lang="ja-JP" altLang="en-US" dirty="0"/>
              <a:t>ブランドパネル スクエアのご案内</a:t>
            </a:r>
            <a:endParaRPr lang="en-US" altLang="ja-JP" dirty="0"/>
          </a:p>
        </p:txBody>
      </p:sp>
      <p:sp>
        <p:nvSpPr>
          <p:cNvPr id="8" name="テキスト プレースホルダー 7">
            <a:extLst>
              <a:ext uri="{FF2B5EF4-FFF2-40B4-BE49-F238E27FC236}">
                <a16:creationId xmlns:a16="http://schemas.microsoft.com/office/drawing/2014/main" id="{1BCFB809-A62A-6416-D2D7-91D8B4EE7078}"/>
              </a:ext>
            </a:extLst>
          </p:cNvPr>
          <p:cNvSpPr>
            <a:spLocks noGrp="1"/>
          </p:cNvSpPr>
          <p:nvPr>
            <p:ph type="body" sz="quarter" idx="11"/>
          </p:nvPr>
        </p:nvSpPr>
        <p:spPr>
          <a:xfrm>
            <a:off x="587375" y="5278295"/>
            <a:ext cx="5131879" cy="217991"/>
          </a:xfrm>
        </p:spPr>
        <p:txBody>
          <a:bodyPr/>
          <a:lstStyle/>
          <a:p>
            <a:r>
              <a:rPr lang="en-US" altLang="ja-JP" dirty="0"/>
              <a:t>2026/2</a:t>
            </a:r>
            <a:endParaRPr lang="ja-JP" altLang="en-US" dirty="0"/>
          </a:p>
        </p:txBody>
      </p:sp>
      <p:sp>
        <p:nvSpPr>
          <p:cNvPr id="9" name="テキスト プレースホルダー 8">
            <a:extLst>
              <a:ext uri="{FF2B5EF4-FFF2-40B4-BE49-F238E27FC236}">
                <a16:creationId xmlns:a16="http://schemas.microsoft.com/office/drawing/2014/main" id="{C5C8A055-E30D-7AD3-5C70-71BD63813CA7}"/>
              </a:ext>
            </a:extLst>
          </p:cNvPr>
          <p:cNvSpPr>
            <a:spLocks noGrp="1"/>
          </p:cNvSpPr>
          <p:nvPr>
            <p:ph type="body" sz="quarter" idx="12"/>
          </p:nvPr>
        </p:nvSpPr>
        <p:spPr>
          <a:xfrm>
            <a:off x="587375" y="4409440"/>
            <a:ext cx="8871585" cy="660399"/>
          </a:xfrm>
        </p:spPr>
        <p:txBody>
          <a:bodyPr/>
          <a:lstStyle/>
          <a:p>
            <a:r>
              <a:rPr lang="en-US" altLang="ja-JP" dirty="0"/>
              <a:t>LINE</a:t>
            </a:r>
            <a:r>
              <a:rPr lang="ja-JP" altLang="en-US" dirty="0"/>
              <a:t>ヤフー株式会社</a:t>
            </a:r>
          </a:p>
        </p:txBody>
      </p:sp>
      <p:sp>
        <p:nvSpPr>
          <p:cNvPr id="6" name="テキスト ボックス 5">
            <a:extLst>
              <a:ext uri="{FF2B5EF4-FFF2-40B4-BE49-F238E27FC236}">
                <a16:creationId xmlns:a16="http://schemas.microsoft.com/office/drawing/2014/main" id="{8DBF26EE-607B-1A19-D4C1-825855E66DA4}"/>
              </a:ext>
            </a:extLst>
          </p:cNvPr>
          <p:cNvSpPr txBox="1"/>
          <p:nvPr/>
        </p:nvSpPr>
        <p:spPr>
          <a:xfrm>
            <a:off x="587375" y="1209176"/>
            <a:ext cx="3922841" cy="276999"/>
          </a:xfrm>
          <a:prstGeom prst="rect">
            <a:avLst/>
          </a:prstGeom>
          <a:noFill/>
          <a:ln>
            <a:noFill/>
          </a:ln>
        </p:spPr>
        <p:txBody>
          <a:bodyPr wrap="square">
            <a:spAutoFit/>
          </a:bodyPr>
          <a:lstStyle/>
          <a:p>
            <a:pPr algn="ctr" eaLnBrk="1" hangingPunct="1"/>
            <a:r>
              <a:rPr lang="ja-JP" altLang="en-US" sz="1200" b="1">
                <a:solidFill>
                  <a:schemeClr val="tx2"/>
                </a:solidFill>
                <a:latin typeface="メイリオ" panose="020B0604030504040204" pitchFamily="34" charset="-128"/>
                <a:ea typeface="メイリオ" panose="020B0604030504040204" pitchFamily="34" charset="-128"/>
              </a:rPr>
              <a:t>プロダクト名ダミーテキスト</a:t>
            </a:r>
            <a:endParaRPr lang="en-US" altLang="ja-JP" sz="1200" b="1" dirty="0">
              <a:solidFill>
                <a:schemeClr val="tx2"/>
              </a:solidFill>
              <a:latin typeface="メイリオ" panose="020B0604030504040204" pitchFamily="34" charset="-128"/>
              <a:ea typeface="メイリオ" panose="020B0604030504040204" pitchFamily="34" charset="-128"/>
            </a:endParaRPr>
          </a:p>
        </p:txBody>
      </p:sp>
      <p:sp>
        <p:nvSpPr>
          <p:cNvPr id="2" name="角丸四角形 1">
            <a:extLst>
              <a:ext uri="{FF2B5EF4-FFF2-40B4-BE49-F238E27FC236}">
                <a16:creationId xmlns:a16="http://schemas.microsoft.com/office/drawing/2014/main" id="{B504A4B2-7BE7-053A-D3E4-C981587D8BDF}"/>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schemeClr val="accent1"/>
                </a:solidFill>
                <a:effectLst/>
                <a:uLnTx/>
                <a:uFillTx/>
                <a:latin typeface="メイリオ" panose="020B0604030504040204" pitchFamily="34" charset="-128"/>
                <a:ea typeface="メイリオ" panose="020B0604030504040204" pitchFamily="34" charset="-128"/>
                <a:cs typeface="+mn-cs"/>
              </a:rPr>
              <a:t>Yahoo!</a:t>
            </a:r>
            <a:r>
              <a:rPr kumimoji="1" lang="ja-JP" altLang="en-US" sz="1200" b="1" i="0" u="none" strike="noStrike" kern="1200" cap="none" spc="0" normalizeH="0" baseline="0" noProof="0">
                <a:ln>
                  <a:noFill/>
                </a:ln>
                <a:solidFill>
                  <a:schemeClr val="accent1"/>
                </a:solidFill>
                <a:effectLst/>
                <a:uLnTx/>
                <a:uFillTx/>
                <a:latin typeface="メイリオ" panose="020B0604030504040204" pitchFamily="34" charset="-128"/>
                <a:ea typeface="メイリオ" panose="020B0604030504040204" pitchFamily="34" charset="-128"/>
                <a:cs typeface="+mn-cs"/>
              </a:rPr>
              <a:t>広告 ディスプレイ広告（予約型）</a:t>
            </a:r>
            <a:endParaRPr kumimoji="1" lang="en-US" altLang="ja-JP" sz="1200" b="1" i="0" u="none" strike="noStrike" kern="1200" cap="none" spc="0" normalizeH="0" baseline="0" noProof="0" dirty="0">
              <a:ln>
                <a:noFill/>
              </a:ln>
              <a:solidFill>
                <a:schemeClr val="accent1"/>
              </a:solidFill>
              <a:effectLst/>
              <a:uLnTx/>
              <a:uFillTx/>
              <a:latin typeface="メイリオ" panose="020B0604030504040204" pitchFamily="34" charset="-128"/>
              <a:ea typeface="メイリオ" panose="020B0604030504040204" pitchFamily="34" charset="-128"/>
              <a:cs typeface="+mn-cs"/>
            </a:endParaRPr>
          </a:p>
        </p:txBody>
      </p:sp>
    </p:spTree>
    <p:extLst>
      <p:ext uri="{BB962C8B-B14F-4D97-AF65-F5344CB8AC3E}">
        <p14:creationId xmlns:p14="http://schemas.microsoft.com/office/powerpoint/2010/main" val="1042146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342CE620-79CD-823C-0DE8-67465CDD5829}"/>
              </a:ext>
            </a:extLst>
          </p:cNvPr>
          <p:cNvSpPr>
            <a:spLocks noGrp="1"/>
          </p:cNvSpPr>
          <p:nvPr>
            <p:ph type="ctrTitle"/>
          </p:nvPr>
        </p:nvSpPr>
        <p:spPr>
          <a:xfrm>
            <a:off x="587376" y="583184"/>
            <a:ext cx="11014607" cy="564262"/>
          </a:xfrm>
        </p:spPr>
        <p:txBody>
          <a:bodyPr/>
          <a:lstStyle/>
          <a:p>
            <a:r>
              <a:rPr lang="ja-JP" altLang="en-US" dirty="0"/>
              <a:t>新リッチフォーマット　ブランドパネル　スクエア</a:t>
            </a:r>
          </a:p>
        </p:txBody>
      </p:sp>
      <p:sp>
        <p:nvSpPr>
          <p:cNvPr id="18" name="テキスト プレースホルダー 3">
            <a:extLst>
              <a:ext uri="{FF2B5EF4-FFF2-40B4-BE49-F238E27FC236}">
                <a16:creationId xmlns:a16="http://schemas.microsoft.com/office/drawing/2014/main" id="{6B99CA19-51D2-4E6B-BF78-4010574A73C0}"/>
              </a:ext>
            </a:extLst>
          </p:cNvPr>
          <p:cNvSpPr txBox="1">
            <a:spLocks/>
          </p:cNvSpPr>
          <p:nvPr/>
        </p:nvSpPr>
        <p:spPr>
          <a:xfrm>
            <a:off x="587374" y="1098189"/>
            <a:ext cx="11014609" cy="79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dirty="0">
                <a:latin typeface="+mn-ea"/>
              </a:rPr>
              <a:t>Yahoo!</a:t>
            </a:r>
            <a:r>
              <a:rPr lang="ja-JP" altLang="en-US" sz="1600" dirty="0">
                <a:latin typeface="+mn-ea"/>
              </a:rPr>
              <a:t> </a:t>
            </a:r>
            <a:r>
              <a:rPr lang="en-US" altLang="ja-JP" sz="1600" dirty="0">
                <a:latin typeface="+mn-ea"/>
              </a:rPr>
              <a:t>JAPAN</a:t>
            </a:r>
            <a:r>
              <a:rPr lang="ja-JP" altLang="en-US" sz="1600" dirty="0">
                <a:latin typeface="+mn-ea"/>
              </a:rPr>
              <a:t>の</a:t>
            </a:r>
            <a:r>
              <a:rPr lang="en-US" altLang="ja-JP" sz="1600" dirty="0">
                <a:latin typeface="+mn-ea"/>
              </a:rPr>
              <a:t>1st view</a:t>
            </a:r>
            <a:r>
              <a:rPr lang="ja-JP" altLang="en-US" sz="1600" dirty="0">
                <a:latin typeface="+mn-ea"/>
              </a:rPr>
              <a:t>ポジションで、ブランドパネルよりもさらに画面占有率を高めてブランディング訴求が可能なリッチフォーマットです。</a:t>
            </a:r>
            <a:endParaRPr lang="en-US" altLang="ja-JP" sz="1600" dirty="0">
              <a:latin typeface="+mn-ea"/>
            </a:endParaRPr>
          </a:p>
        </p:txBody>
      </p:sp>
      <p:grpSp>
        <p:nvGrpSpPr>
          <p:cNvPr id="6" name="グループ化 5">
            <a:extLst>
              <a:ext uri="{FF2B5EF4-FFF2-40B4-BE49-F238E27FC236}">
                <a16:creationId xmlns:a16="http://schemas.microsoft.com/office/drawing/2014/main" id="{965D2A1E-89DB-C5DD-5591-1D595DCB0759}"/>
              </a:ext>
            </a:extLst>
          </p:cNvPr>
          <p:cNvGrpSpPr/>
          <p:nvPr/>
        </p:nvGrpSpPr>
        <p:grpSpPr>
          <a:xfrm>
            <a:off x="1245730" y="1752309"/>
            <a:ext cx="2549930" cy="4822592"/>
            <a:chOff x="1245730" y="1752309"/>
            <a:chExt cx="2549930" cy="4822592"/>
          </a:xfrm>
        </p:grpSpPr>
        <p:pic>
          <p:nvPicPr>
            <p:cNvPr id="4" name="図 3" descr="マップ&#10;&#10;AI 生成コンテンツは誤りを含む可能性があります。">
              <a:extLst>
                <a:ext uri="{FF2B5EF4-FFF2-40B4-BE49-F238E27FC236}">
                  <a16:creationId xmlns:a16="http://schemas.microsoft.com/office/drawing/2014/main" id="{F792A9CD-A108-0CED-7C57-2D658770F1CA}"/>
                </a:ext>
              </a:extLst>
            </p:cNvPr>
            <p:cNvPicPr>
              <a:picLocks noChangeAspect="1"/>
            </p:cNvPicPr>
            <p:nvPr/>
          </p:nvPicPr>
          <p:blipFill>
            <a:blip r:embed="rId2"/>
            <a:stretch>
              <a:fillRect/>
            </a:stretch>
          </p:blipFill>
          <p:spPr>
            <a:xfrm>
              <a:off x="1436013" y="2058503"/>
              <a:ext cx="2155215" cy="4323899"/>
            </a:xfrm>
            <a:prstGeom prst="rect">
              <a:avLst/>
            </a:prstGeom>
          </p:spPr>
        </p:pic>
        <p:pic>
          <p:nvPicPr>
            <p:cNvPr id="5" name="図 4" descr="アイコン が含まれている画像&#10;&#10;自動的に生成された説明">
              <a:extLst>
                <a:ext uri="{FF2B5EF4-FFF2-40B4-BE49-F238E27FC236}">
                  <a16:creationId xmlns:a16="http://schemas.microsoft.com/office/drawing/2014/main" id="{44481794-0071-B9C8-7922-36263E3B5FF3}"/>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245730" y="1752309"/>
              <a:ext cx="2549930" cy="4822592"/>
            </a:xfrm>
            <a:prstGeom prst="rect">
              <a:avLst/>
            </a:prstGeom>
          </p:spPr>
        </p:pic>
      </p:grpSp>
      <p:sp>
        <p:nvSpPr>
          <p:cNvPr id="21" name="角丸四角形 7">
            <a:extLst>
              <a:ext uri="{FF2B5EF4-FFF2-40B4-BE49-F238E27FC236}">
                <a16:creationId xmlns:a16="http://schemas.microsoft.com/office/drawing/2014/main" id="{B30FF28B-7DCB-04EA-6E9D-000CE86A6E14}"/>
              </a:ext>
            </a:extLst>
          </p:cNvPr>
          <p:cNvSpPr/>
          <p:nvPr/>
        </p:nvSpPr>
        <p:spPr>
          <a:xfrm>
            <a:off x="4981178" y="2363121"/>
            <a:ext cx="1277746" cy="468001"/>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08000" tIns="0" rIns="0" bIns="0" rtlCol="0" anchor="ctr"/>
          <a:lstStyle/>
          <a:p>
            <a:pPr>
              <a:lnSpc>
                <a:spcPct val="120000"/>
              </a:lnSpc>
              <a:buClr>
                <a:srgbClr val="000000"/>
              </a:buClr>
              <a:defRPr/>
            </a:pPr>
            <a:r>
              <a:rPr lang="ja-JP" altLang="en-US" sz="1200" b="1" kern="0">
                <a:solidFill>
                  <a:schemeClr val="bg1"/>
                </a:solidFill>
                <a:latin typeface="メイリオ"/>
                <a:ea typeface="メイリオ"/>
                <a:cs typeface="Arial"/>
                <a:sym typeface="Arial"/>
              </a:rPr>
              <a:t>ポイント</a:t>
            </a:r>
            <a:endParaRPr kumimoji="1" lang="en-US" altLang="ja-JP" sz="1200" b="1" i="0" u="none" strike="noStrike" kern="0" cap="none" spc="0" normalizeH="0" baseline="0" noProof="0" dirty="0">
              <a:ln>
                <a:noFill/>
              </a:ln>
              <a:solidFill>
                <a:schemeClr val="bg1"/>
              </a:solidFill>
              <a:effectLst/>
              <a:uLnTx/>
              <a:uFillTx/>
              <a:latin typeface="メイリオ"/>
              <a:ea typeface="メイリオ"/>
              <a:cs typeface="Arial"/>
              <a:sym typeface="Arial"/>
            </a:endParaRPr>
          </a:p>
        </p:txBody>
      </p:sp>
      <p:sp>
        <p:nvSpPr>
          <p:cNvPr id="23" name="円/楕円 27">
            <a:extLst>
              <a:ext uri="{FF2B5EF4-FFF2-40B4-BE49-F238E27FC236}">
                <a16:creationId xmlns:a16="http://schemas.microsoft.com/office/drawing/2014/main" id="{92887C04-DFBB-3D9A-4A70-CA21E35D01E3}"/>
              </a:ext>
            </a:extLst>
          </p:cNvPr>
          <p:cNvSpPr>
            <a:spLocks noChangeAspect="1"/>
          </p:cNvSpPr>
          <p:nvPr/>
        </p:nvSpPr>
        <p:spPr>
          <a:xfrm>
            <a:off x="5826917" y="2381121"/>
            <a:ext cx="432007" cy="432001"/>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bIns="54000" rtlCol="0" anchor="ctr"/>
          <a:lstStyle/>
          <a:p>
            <a:pPr algn="ctr">
              <a:lnSpc>
                <a:spcPct val="120000"/>
              </a:lnSpc>
            </a:pPr>
            <a:r>
              <a:rPr kumimoji="1" lang="en-US" altLang="ja-JP" sz="1400" b="1" dirty="0">
                <a:solidFill>
                  <a:schemeClr val="accent1"/>
                </a:solidFill>
                <a:latin typeface="Segoe UI" panose="020B0502040204020203" pitchFamily="34" charset="0"/>
                <a:cs typeface="Segoe UI" panose="020B0502040204020203" pitchFamily="34" charset="0"/>
              </a:rPr>
              <a:t>1</a:t>
            </a:r>
            <a:endParaRPr kumimoji="1" lang="ja-JP" altLang="en-US" sz="1400" b="1">
              <a:solidFill>
                <a:schemeClr val="accent1"/>
              </a:solidFill>
              <a:latin typeface="Segoe UI" panose="020B0502040204020203" pitchFamily="34" charset="0"/>
              <a:cs typeface="Segoe UI" panose="020B0502040204020203" pitchFamily="34" charset="0"/>
            </a:endParaRPr>
          </a:p>
        </p:txBody>
      </p:sp>
      <p:sp>
        <p:nvSpPr>
          <p:cNvPr id="24" name="角丸四角形 7">
            <a:extLst>
              <a:ext uri="{FF2B5EF4-FFF2-40B4-BE49-F238E27FC236}">
                <a16:creationId xmlns:a16="http://schemas.microsoft.com/office/drawing/2014/main" id="{9FBD46D0-B7B8-CAD7-C0D9-AB7F32EB37FC}"/>
              </a:ext>
            </a:extLst>
          </p:cNvPr>
          <p:cNvSpPr/>
          <p:nvPr/>
        </p:nvSpPr>
        <p:spPr>
          <a:xfrm>
            <a:off x="4981178" y="3713604"/>
            <a:ext cx="1277746" cy="468001"/>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08000" tIns="0" rIns="0" bIns="0" rtlCol="0" anchor="ctr"/>
          <a:lstStyle/>
          <a:p>
            <a:pPr>
              <a:lnSpc>
                <a:spcPct val="120000"/>
              </a:lnSpc>
              <a:buClr>
                <a:srgbClr val="000000"/>
              </a:buClr>
              <a:defRPr/>
            </a:pPr>
            <a:r>
              <a:rPr lang="ja-JP" altLang="en-US" sz="1200" b="1" kern="0">
                <a:solidFill>
                  <a:schemeClr val="bg1"/>
                </a:solidFill>
                <a:latin typeface="メイリオ"/>
                <a:ea typeface="メイリオ"/>
                <a:cs typeface="Arial"/>
                <a:sym typeface="Arial"/>
              </a:rPr>
              <a:t>ポイント</a:t>
            </a:r>
            <a:endParaRPr kumimoji="1" lang="en-US" altLang="ja-JP" sz="1200" b="1" i="0" u="none" strike="noStrike" kern="0" cap="none" spc="0" normalizeH="0" baseline="0" noProof="0" dirty="0">
              <a:ln>
                <a:noFill/>
              </a:ln>
              <a:solidFill>
                <a:schemeClr val="bg1"/>
              </a:solidFill>
              <a:effectLst/>
              <a:uLnTx/>
              <a:uFillTx/>
              <a:latin typeface="メイリオ"/>
              <a:ea typeface="メイリオ"/>
              <a:cs typeface="Arial"/>
              <a:sym typeface="Arial"/>
            </a:endParaRPr>
          </a:p>
        </p:txBody>
      </p:sp>
      <p:sp>
        <p:nvSpPr>
          <p:cNvPr id="25" name="円/楕円 27">
            <a:extLst>
              <a:ext uri="{FF2B5EF4-FFF2-40B4-BE49-F238E27FC236}">
                <a16:creationId xmlns:a16="http://schemas.microsoft.com/office/drawing/2014/main" id="{3D45434C-D089-F810-6C5E-38E09ACF1474}"/>
              </a:ext>
            </a:extLst>
          </p:cNvPr>
          <p:cNvSpPr>
            <a:spLocks noChangeAspect="1"/>
          </p:cNvSpPr>
          <p:nvPr/>
        </p:nvSpPr>
        <p:spPr>
          <a:xfrm>
            <a:off x="5826917" y="3731604"/>
            <a:ext cx="432007" cy="432001"/>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bIns="54000" rtlCol="0" anchor="ctr"/>
          <a:lstStyle/>
          <a:p>
            <a:pPr algn="ctr">
              <a:lnSpc>
                <a:spcPct val="120000"/>
              </a:lnSpc>
            </a:pPr>
            <a:r>
              <a:rPr lang="en-US" altLang="ja-JP" sz="1400" b="1" dirty="0">
                <a:solidFill>
                  <a:schemeClr val="accent1"/>
                </a:solidFill>
                <a:latin typeface="Segoe UI" panose="020B0502040204020203" pitchFamily="34" charset="0"/>
                <a:cs typeface="Segoe UI" panose="020B0502040204020203" pitchFamily="34" charset="0"/>
              </a:rPr>
              <a:t>2</a:t>
            </a:r>
            <a:endParaRPr kumimoji="1" lang="ja-JP" altLang="en-US" sz="1400" b="1">
              <a:solidFill>
                <a:schemeClr val="accent1"/>
              </a:solidFill>
              <a:latin typeface="Segoe UI" panose="020B0502040204020203" pitchFamily="34" charset="0"/>
              <a:cs typeface="Segoe UI" panose="020B0502040204020203" pitchFamily="34" charset="0"/>
            </a:endParaRPr>
          </a:p>
        </p:txBody>
      </p:sp>
      <p:sp>
        <p:nvSpPr>
          <p:cNvPr id="29" name="テキスト ボックス 28">
            <a:extLst>
              <a:ext uri="{FF2B5EF4-FFF2-40B4-BE49-F238E27FC236}">
                <a16:creationId xmlns:a16="http://schemas.microsoft.com/office/drawing/2014/main" id="{E836E2A2-0084-61ED-A45A-BB2A5F7F1FD6}"/>
              </a:ext>
            </a:extLst>
          </p:cNvPr>
          <p:cNvSpPr txBox="1"/>
          <p:nvPr/>
        </p:nvSpPr>
        <p:spPr>
          <a:xfrm>
            <a:off x="6509447" y="3753823"/>
            <a:ext cx="4288670" cy="410882"/>
          </a:xfrm>
          <a:prstGeom prst="rect">
            <a:avLst/>
          </a:prstGeom>
          <a:noFill/>
        </p:spPr>
        <p:txBody>
          <a:bodyPr wrap="square">
            <a:spAutoFit/>
          </a:bodyPr>
          <a:lstStyle/>
          <a:p>
            <a:pPr>
              <a:lnSpc>
                <a:spcPct val="120000"/>
              </a:lnSpc>
              <a:buClr>
                <a:srgbClr val="000000"/>
              </a:buClr>
              <a:defRPr/>
            </a:pPr>
            <a:r>
              <a:rPr kumimoji="1" lang="ja-JP" altLang="en-US" sz="1800" b="1" i="0" u="none" strike="noStrike" kern="0" cap="none" spc="0" normalizeH="0" baseline="0" noProof="0" dirty="0">
                <a:ln>
                  <a:noFill/>
                </a:ln>
                <a:solidFill>
                  <a:schemeClr val="tx1">
                    <a:lumMod val="85000"/>
                    <a:lumOff val="15000"/>
                  </a:schemeClr>
                </a:solidFill>
                <a:effectLst/>
                <a:uLnTx/>
                <a:uFillTx/>
                <a:latin typeface="メイリオ"/>
                <a:ea typeface="メイリオ"/>
                <a:cs typeface="Arial"/>
                <a:sym typeface="Arial"/>
              </a:rPr>
              <a:t>認知・ブランドリフト効果</a:t>
            </a:r>
            <a:endParaRPr kumimoji="1" lang="en-US" altLang="ja-JP" sz="1800" b="1" i="0" u="none" strike="noStrike" kern="0" cap="none" spc="0" normalizeH="0" baseline="0" noProof="0" dirty="0">
              <a:ln>
                <a:noFill/>
              </a:ln>
              <a:solidFill>
                <a:schemeClr val="tx1">
                  <a:lumMod val="85000"/>
                  <a:lumOff val="15000"/>
                </a:schemeClr>
              </a:solidFill>
              <a:effectLst/>
              <a:uLnTx/>
              <a:uFillTx/>
              <a:latin typeface="メイリオ"/>
              <a:ea typeface="メイリオ"/>
              <a:cs typeface="Arial"/>
              <a:sym typeface="Arial"/>
            </a:endParaRPr>
          </a:p>
        </p:txBody>
      </p:sp>
      <p:sp>
        <p:nvSpPr>
          <p:cNvPr id="30" name="テキスト ボックス 29">
            <a:extLst>
              <a:ext uri="{FF2B5EF4-FFF2-40B4-BE49-F238E27FC236}">
                <a16:creationId xmlns:a16="http://schemas.microsoft.com/office/drawing/2014/main" id="{C1E66240-B1EB-AEB1-BB08-36CE38D7F23F}"/>
              </a:ext>
            </a:extLst>
          </p:cNvPr>
          <p:cNvSpPr txBox="1"/>
          <p:nvPr/>
        </p:nvSpPr>
        <p:spPr>
          <a:xfrm>
            <a:off x="6509447" y="2391966"/>
            <a:ext cx="4288670" cy="410882"/>
          </a:xfrm>
          <a:prstGeom prst="rect">
            <a:avLst/>
          </a:prstGeom>
          <a:noFill/>
        </p:spPr>
        <p:txBody>
          <a:bodyPr wrap="square">
            <a:spAutoFit/>
          </a:bodyPr>
          <a:lstStyle/>
          <a:p>
            <a:pPr>
              <a:lnSpc>
                <a:spcPct val="120000"/>
              </a:lnSpc>
              <a:buClr>
                <a:srgbClr val="000000"/>
              </a:buClr>
              <a:defRPr/>
            </a:pPr>
            <a:r>
              <a:rPr kumimoji="1" lang="ja-JP" altLang="en-US" sz="1800" b="1" i="0" u="none" strike="noStrike" kern="0" cap="none" spc="0" normalizeH="0" baseline="0" noProof="0" dirty="0">
                <a:ln>
                  <a:noFill/>
                </a:ln>
                <a:solidFill>
                  <a:schemeClr val="tx1">
                    <a:lumMod val="85000"/>
                    <a:lumOff val="15000"/>
                  </a:schemeClr>
                </a:solidFill>
                <a:effectLst/>
                <a:uLnTx/>
                <a:uFillTx/>
                <a:latin typeface="メイリオ"/>
                <a:ea typeface="メイリオ"/>
                <a:cs typeface="Arial"/>
                <a:sym typeface="Arial"/>
              </a:rPr>
              <a:t>ブランドパネルの約</a:t>
            </a:r>
            <a:r>
              <a:rPr kumimoji="1" lang="en-US" altLang="ja-JP" sz="1800" b="1" i="0" u="none" strike="noStrike" kern="0" cap="none" spc="0" normalizeH="0" baseline="0" noProof="0" dirty="0">
                <a:ln>
                  <a:noFill/>
                </a:ln>
                <a:solidFill>
                  <a:schemeClr val="tx1">
                    <a:lumMod val="85000"/>
                    <a:lumOff val="15000"/>
                  </a:schemeClr>
                </a:solidFill>
                <a:effectLst/>
                <a:uLnTx/>
                <a:uFillTx/>
                <a:latin typeface="メイリオ"/>
                <a:ea typeface="メイリオ"/>
                <a:cs typeface="Arial"/>
                <a:sym typeface="Arial"/>
              </a:rPr>
              <a:t>1.7</a:t>
            </a:r>
            <a:r>
              <a:rPr kumimoji="1" lang="ja-JP" altLang="en-US" sz="1800" b="1" i="0" u="none" strike="noStrike" kern="0" cap="none" spc="0" normalizeH="0" baseline="0" noProof="0" dirty="0">
                <a:ln>
                  <a:noFill/>
                </a:ln>
                <a:solidFill>
                  <a:schemeClr val="tx1">
                    <a:lumMod val="85000"/>
                    <a:lumOff val="15000"/>
                  </a:schemeClr>
                </a:solidFill>
                <a:effectLst/>
                <a:uLnTx/>
                <a:uFillTx/>
                <a:latin typeface="メイリオ"/>
                <a:ea typeface="メイリオ"/>
                <a:cs typeface="Arial"/>
                <a:sym typeface="Arial"/>
              </a:rPr>
              <a:t>倍の画面占有率</a:t>
            </a:r>
            <a:endParaRPr kumimoji="1" lang="en-US" altLang="ja-JP" sz="1800" b="1" i="0" u="none" strike="noStrike" kern="0" cap="none" spc="0" normalizeH="0" baseline="0" noProof="0" dirty="0">
              <a:ln>
                <a:noFill/>
              </a:ln>
              <a:solidFill>
                <a:schemeClr val="tx1">
                  <a:lumMod val="85000"/>
                  <a:lumOff val="15000"/>
                </a:schemeClr>
              </a:solidFill>
              <a:effectLst/>
              <a:uLnTx/>
              <a:uFillTx/>
              <a:latin typeface="メイリオ"/>
              <a:ea typeface="メイリオ"/>
              <a:cs typeface="Arial"/>
              <a:sym typeface="Arial"/>
            </a:endParaRPr>
          </a:p>
        </p:txBody>
      </p:sp>
      <p:sp>
        <p:nvSpPr>
          <p:cNvPr id="32" name="テキスト ボックス 31">
            <a:extLst>
              <a:ext uri="{FF2B5EF4-FFF2-40B4-BE49-F238E27FC236}">
                <a16:creationId xmlns:a16="http://schemas.microsoft.com/office/drawing/2014/main" id="{3C1C5A5B-086E-0C0D-8DD4-5DC853D573DC}"/>
              </a:ext>
            </a:extLst>
          </p:cNvPr>
          <p:cNvSpPr txBox="1"/>
          <p:nvPr/>
        </p:nvSpPr>
        <p:spPr>
          <a:xfrm>
            <a:off x="6520976" y="2926770"/>
            <a:ext cx="5240963" cy="584775"/>
          </a:xfrm>
          <a:prstGeom prst="rect">
            <a:avLst/>
          </a:prstGeom>
          <a:noFill/>
        </p:spPr>
        <p:txBody>
          <a:bodyPr wrap="square" rtlCol="0">
            <a:spAutoFit/>
          </a:bodyPr>
          <a:lstStyle/>
          <a:p>
            <a:r>
              <a:rPr kumimoji="1" lang="en-US" altLang="ja-JP" sz="1600" dirty="0"/>
              <a:t>Yahoo</a:t>
            </a:r>
            <a:r>
              <a:rPr lang="en-US" altLang="ja-JP" sz="1600" dirty="0"/>
              <a:t>!</a:t>
            </a:r>
            <a:r>
              <a:rPr lang="ja-JP" altLang="en-US" sz="1600" dirty="0"/>
              <a:t> </a:t>
            </a:r>
            <a:r>
              <a:rPr lang="en-US" altLang="ja-JP" sz="1600" dirty="0"/>
              <a:t>JAPAN</a:t>
            </a:r>
            <a:r>
              <a:rPr lang="ja-JP" altLang="en-US" sz="1600" dirty="0"/>
              <a:t>トップの</a:t>
            </a:r>
            <a:r>
              <a:rPr lang="en-US" altLang="ja-JP" sz="1600" dirty="0"/>
              <a:t>1st</a:t>
            </a:r>
            <a:r>
              <a:rPr lang="ja-JP" altLang="en-US" sz="1600" dirty="0"/>
              <a:t> </a:t>
            </a:r>
            <a:r>
              <a:rPr lang="en-US" altLang="ja-JP" sz="1600" dirty="0"/>
              <a:t>View</a:t>
            </a:r>
            <a:r>
              <a:rPr lang="ja-JP" altLang="en-US" sz="1600" dirty="0"/>
              <a:t>でブランドパネルよりも</a:t>
            </a:r>
            <a:endParaRPr lang="en-US" altLang="ja-JP" sz="1600" dirty="0"/>
          </a:p>
          <a:p>
            <a:r>
              <a:rPr lang="ja-JP" altLang="en-US" sz="1600" dirty="0"/>
              <a:t>さらに高い画面占有率でプロモーション可能</a:t>
            </a:r>
            <a:endParaRPr kumimoji="1" lang="ja-JP" altLang="en-US" sz="1600" dirty="0"/>
          </a:p>
        </p:txBody>
      </p:sp>
      <p:sp>
        <p:nvSpPr>
          <p:cNvPr id="34" name="テキスト ボックス 33">
            <a:extLst>
              <a:ext uri="{FF2B5EF4-FFF2-40B4-BE49-F238E27FC236}">
                <a16:creationId xmlns:a16="http://schemas.microsoft.com/office/drawing/2014/main" id="{D5950216-C2E4-38CB-68D3-53A47EB79D93}"/>
              </a:ext>
            </a:extLst>
          </p:cNvPr>
          <p:cNvSpPr txBox="1"/>
          <p:nvPr/>
        </p:nvSpPr>
        <p:spPr>
          <a:xfrm>
            <a:off x="6520976" y="4292610"/>
            <a:ext cx="5353698" cy="584775"/>
          </a:xfrm>
          <a:prstGeom prst="rect">
            <a:avLst/>
          </a:prstGeom>
          <a:noFill/>
        </p:spPr>
        <p:txBody>
          <a:bodyPr wrap="square" rtlCol="0">
            <a:spAutoFit/>
          </a:bodyPr>
          <a:lstStyle/>
          <a:p>
            <a:r>
              <a:rPr kumimoji="1" lang="en-US" altLang="ja-JP" sz="1600" dirty="0"/>
              <a:t>1st View</a:t>
            </a:r>
            <a:r>
              <a:rPr kumimoji="1" lang="ja-JP" altLang="en-US" sz="1600" dirty="0"/>
              <a:t>ポジションでインパクトの高い</a:t>
            </a:r>
            <a:r>
              <a:rPr lang="ja-JP" altLang="en-US" sz="1600" dirty="0"/>
              <a:t>フォーマットを活用することで高いブランディング効果が期待できます</a:t>
            </a:r>
            <a:endParaRPr kumimoji="1" lang="ja-JP" altLang="en-US" sz="1600" dirty="0"/>
          </a:p>
        </p:txBody>
      </p:sp>
    </p:spTree>
    <p:extLst>
      <p:ext uri="{BB962C8B-B14F-4D97-AF65-F5344CB8AC3E}">
        <p14:creationId xmlns:p14="http://schemas.microsoft.com/office/powerpoint/2010/main" val="3746944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15D06F-33AB-6A81-8D24-313CE1F90BBC}"/>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7185B419-DDD8-D3F4-33CB-659FB674A834}"/>
              </a:ext>
            </a:extLst>
          </p:cNvPr>
          <p:cNvSpPr>
            <a:spLocks noGrp="1"/>
          </p:cNvSpPr>
          <p:nvPr>
            <p:ph type="ctrTitle"/>
          </p:nvPr>
        </p:nvSpPr>
        <p:spPr>
          <a:xfrm>
            <a:off x="587376" y="583184"/>
            <a:ext cx="11014607" cy="564262"/>
          </a:xfrm>
        </p:spPr>
        <p:txBody>
          <a:bodyPr/>
          <a:lstStyle/>
          <a:p>
            <a:r>
              <a:rPr lang="ja-JP" altLang="en-US" dirty="0"/>
              <a:t>ブランドパネル スクエア </a:t>
            </a:r>
            <a:r>
              <a:rPr lang="en-US" altLang="ja-JP" dirty="0"/>
              <a:t>SP</a:t>
            </a:r>
            <a:r>
              <a:rPr lang="ja-JP" altLang="en-US" dirty="0"/>
              <a:t>　商品スペック</a:t>
            </a:r>
          </a:p>
        </p:txBody>
      </p:sp>
      <p:graphicFrame>
        <p:nvGraphicFramePr>
          <p:cNvPr id="5" name="表 4">
            <a:extLst>
              <a:ext uri="{FF2B5EF4-FFF2-40B4-BE49-F238E27FC236}">
                <a16:creationId xmlns:a16="http://schemas.microsoft.com/office/drawing/2014/main" id="{617AAEF1-44C5-F459-BCD1-DD54F09243DB}"/>
              </a:ext>
            </a:extLst>
          </p:cNvPr>
          <p:cNvGraphicFramePr>
            <a:graphicFrameLocks noGrp="1"/>
          </p:cNvGraphicFramePr>
          <p:nvPr>
            <p:extLst>
              <p:ext uri="{D42A27DB-BD31-4B8C-83A1-F6EECF244321}">
                <p14:modId xmlns:p14="http://schemas.microsoft.com/office/powerpoint/2010/main" val="1545421990"/>
              </p:ext>
            </p:extLst>
          </p:nvPr>
        </p:nvGraphicFramePr>
        <p:xfrm>
          <a:off x="587376" y="1384301"/>
          <a:ext cx="11014607" cy="1835114"/>
        </p:xfrm>
        <a:graphic>
          <a:graphicData uri="http://schemas.openxmlformats.org/drawingml/2006/table">
            <a:tbl>
              <a:tblPr firstRow="1" bandRow="1">
                <a:tableStyleId>{5C22544A-7EE6-4342-B048-85BDC9FD1C3A}</a:tableStyleId>
              </a:tblPr>
              <a:tblGrid>
                <a:gridCol w="4559702">
                  <a:extLst>
                    <a:ext uri="{9D8B030D-6E8A-4147-A177-3AD203B41FA5}">
                      <a16:colId xmlns:a16="http://schemas.microsoft.com/office/drawing/2014/main" val="2156831697"/>
                    </a:ext>
                  </a:extLst>
                </a:gridCol>
                <a:gridCol w="1813804">
                  <a:extLst>
                    <a:ext uri="{9D8B030D-6E8A-4147-A177-3AD203B41FA5}">
                      <a16:colId xmlns:a16="http://schemas.microsoft.com/office/drawing/2014/main" val="906740508"/>
                    </a:ext>
                  </a:extLst>
                </a:gridCol>
                <a:gridCol w="1599674">
                  <a:extLst>
                    <a:ext uri="{9D8B030D-6E8A-4147-A177-3AD203B41FA5}">
                      <a16:colId xmlns:a16="http://schemas.microsoft.com/office/drawing/2014/main" val="1709568622"/>
                    </a:ext>
                  </a:extLst>
                </a:gridCol>
                <a:gridCol w="1536695">
                  <a:extLst>
                    <a:ext uri="{9D8B030D-6E8A-4147-A177-3AD203B41FA5}">
                      <a16:colId xmlns:a16="http://schemas.microsoft.com/office/drawing/2014/main" val="110320837"/>
                    </a:ext>
                  </a:extLst>
                </a:gridCol>
                <a:gridCol w="1504732">
                  <a:extLst>
                    <a:ext uri="{9D8B030D-6E8A-4147-A177-3AD203B41FA5}">
                      <a16:colId xmlns:a16="http://schemas.microsoft.com/office/drawing/2014/main" val="2037817992"/>
                    </a:ext>
                  </a:extLst>
                </a:gridCol>
              </a:tblGrid>
              <a:tr h="465402">
                <a:tc>
                  <a:txBody>
                    <a:bodyPr/>
                    <a:lstStyle/>
                    <a:p>
                      <a:pPr algn="ctr"/>
                      <a:r>
                        <a:rPr kumimoji="1" lang="ja-JP" altLang="en-US" sz="1400" b="1" i="0" dirty="0">
                          <a:latin typeface="Meiryo" panose="020B0604030504040204" pitchFamily="34" charset="-128"/>
                          <a:ea typeface="Meiryo" panose="020B0604030504040204" pitchFamily="34" charset="-128"/>
                        </a:rPr>
                        <a:t>商品</a:t>
                      </a:r>
                    </a:p>
                  </a:txBody>
                  <a:tcPr marL="131516" marR="131516" marT="65758" marB="65758" anchor="ctr"/>
                </a:tc>
                <a:tc>
                  <a:txBody>
                    <a:bodyPr/>
                    <a:lstStyle/>
                    <a:p>
                      <a:pPr algn="ctr"/>
                      <a:r>
                        <a:rPr kumimoji="1" lang="ja-JP" altLang="en-US" sz="1400" b="1" i="0">
                          <a:latin typeface="Meiryo" panose="020B0604030504040204" pitchFamily="34" charset="-128"/>
                          <a:ea typeface="Meiryo" panose="020B0604030504040204" pitchFamily="34" charset="-128"/>
                        </a:rPr>
                        <a:t>金額</a:t>
                      </a:r>
                      <a:endParaRPr kumimoji="1" lang="ja-JP" altLang="en-US" sz="1400" b="1" i="0" dirty="0">
                        <a:latin typeface="Meiryo" panose="020B0604030504040204" pitchFamily="34" charset="-128"/>
                        <a:ea typeface="Meiryo" panose="020B0604030504040204" pitchFamily="34" charset="-128"/>
                      </a:endParaRPr>
                    </a:p>
                  </a:txBody>
                  <a:tcPr marL="131516" marR="131516" marT="65758" marB="65758" anchor="ctr"/>
                </a:tc>
                <a:tc>
                  <a:txBody>
                    <a:bodyPr/>
                    <a:lstStyle/>
                    <a:p>
                      <a:pPr algn="ctr"/>
                      <a:r>
                        <a:rPr kumimoji="1" lang="en-US" altLang="ja-JP" sz="1400" b="1" i="0" dirty="0" err="1">
                          <a:latin typeface="Meiryo"/>
                          <a:ea typeface="Meiryo"/>
                        </a:rPr>
                        <a:t>vCPM</a:t>
                      </a:r>
                      <a:endParaRPr kumimoji="1" lang="en-US" altLang="ja-JP" sz="1400" b="1" i="0" dirty="0">
                        <a:latin typeface="Meiryo"/>
                        <a:ea typeface="Meiryo"/>
                      </a:endParaRPr>
                    </a:p>
                  </a:txBody>
                  <a:tcPr marL="131516" marR="131516" marT="65758" marB="65758"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latin typeface="Meiryo"/>
                          <a:ea typeface="Meiryo"/>
                        </a:rPr>
                        <a:t>想定</a:t>
                      </a:r>
                      <a:endParaRPr kumimoji="1" lang="en-US" altLang="ja-JP" sz="1400" b="1" i="0" dirty="0">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latin typeface="Meiryo"/>
                          <a:ea typeface="Meiryo"/>
                        </a:rPr>
                        <a:t>v</a:t>
                      </a:r>
                      <a:r>
                        <a:rPr kumimoji="1" lang="ja-JP" altLang="en-US" sz="1400" b="1" i="0" dirty="0">
                          <a:latin typeface="Meiryo"/>
                          <a:ea typeface="Meiryo"/>
                        </a:rPr>
                        <a:t>リーチ</a:t>
                      </a:r>
                      <a:r>
                        <a:rPr kumimoji="1" lang="en-US" altLang="ja-JP" sz="1050" b="1" i="0" dirty="0">
                          <a:latin typeface="Meiryo"/>
                          <a:ea typeface="Meiryo"/>
                        </a:rPr>
                        <a:t>※</a:t>
                      </a:r>
                    </a:p>
                  </a:txBody>
                  <a:tcPr marL="131516" marR="131516" marT="65758" marB="65758"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latin typeface="Meiryo"/>
                          <a:ea typeface="Meiryo"/>
                        </a:rPr>
                        <a:t>想定</a:t>
                      </a:r>
                      <a:endParaRPr kumimoji="1" lang="en-US" altLang="ja-JP" sz="1400" b="1" i="0" dirty="0">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latin typeface="Meiryo"/>
                          <a:ea typeface="Meiryo"/>
                        </a:rPr>
                        <a:t>v</a:t>
                      </a:r>
                      <a:r>
                        <a:rPr kumimoji="1" lang="ja-JP" altLang="en-US" sz="1400" b="1" i="0" dirty="0">
                          <a:latin typeface="Meiryo"/>
                          <a:ea typeface="Meiryo"/>
                        </a:rPr>
                        <a:t>リーチ単価</a:t>
                      </a:r>
                      <a:r>
                        <a:rPr kumimoji="1" lang="en-US" altLang="ja-JP" sz="1050" b="1" i="0" dirty="0">
                          <a:latin typeface="Meiryo"/>
                          <a:ea typeface="Meiryo"/>
                        </a:rPr>
                        <a:t>※</a:t>
                      </a:r>
                    </a:p>
                  </a:txBody>
                  <a:tcPr marL="131516" marR="131516" marT="65758" marB="65758" anchor="ctr"/>
                </a:tc>
                <a:extLst>
                  <a:ext uri="{0D108BD9-81ED-4DB2-BD59-A6C34878D82A}">
                    <a16:rowId xmlns:a16="http://schemas.microsoft.com/office/drawing/2014/main" val="3731292661"/>
                  </a:ext>
                </a:extLst>
              </a:tr>
              <a:tr h="638439">
                <a:tc>
                  <a:txBody>
                    <a:bodyPr/>
                    <a:lstStyle/>
                    <a:p>
                      <a:pPr algn="ctr"/>
                      <a:r>
                        <a:rPr kumimoji="1" lang="ja-JP" altLang="en-US" sz="1200" b="0" i="0" dirty="0">
                          <a:solidFill>
                            <a:srgbClr val="00003E"/>
                          </a:solidFill>
                          <a:latin typeface="Meiryo"/>
                          <a:ea typeface="Meiryo"/>
                        </a:rPr>
                        <a:t>ブランドパネル </a:t>
                      </a:r>
                      <a:r>
                        <a:rPr kumimoji="1" lang="en-US" altLang="ja-JP" sz="1200" b="0" i="0" dirty="0">
                          <a:solidFill>
                            <a:srgbClr val="00003E"/>
                          </a:solidFill>
                          <a:latin typeface="Meiryo"/>
                          <a:ea typeface="Meiryo"/>
                        </a:rPr>
                        <a:t>SP </a:t>
                      </a:r>
                      <a:r>
                        <a:rPr kumimoji="1" lang="ja-JP" altLang="en-US" sz="1200" b="0" i="0" dirty="0">
                          <a:solidFill>
                            <a:srgbClr val="00003E"/>
                          </a:solidFill>
                          <a:latin typeface="Meiryo"/>
                          <a:ea typeface="Meiryo"/>
                        </a:rPr>
                        <a:t>スクエア（</a:t>
                      </a:r>
                      <a:r>
                        <a:rPr kumimoji="1" lang="en-US" altLang="ja-JP" sz="1200" b="0" i="0" dirty="0">
                          <a:solidFill>
                            <a:srgbClr val="00003E"/>
                          </a:solidFill>
                          <a:latin typeface="Meiryo"/>
                          <a:ea typeface="Meiryo"/>
                        </a:rPr>
                        <a:t>500</a:t>
                      </a:r>
                      <a:r>
                        <a:rPr kumimoji="1" lang="ja-JP" altLang="en-US" sz="1200" b="0" i="0" dirty="0">
                          <a:solidFill>
                            <a:srgbClr val="00003E"/>
                          </a:solidFill>
                          <a:latin typeface="Meiryo"/>
                          <a:ea typeface="Meiryo"/>
                        </a:rPr>
                        <a:t>万円～）</a:t>
                      </a:r>
                    </a:p>
                  </a:txBody>
                  <a:tcPr marL="131516" marR="131516" marT="65758" marB="65758" anchor="ctr">
                    <a:solidFill>
                      <a:srgbClr val="F2F2F2"/>
                    </a:solidFill>
                  </a:tcPr>
                </a:tc>
                <a:tc>
                  <a:txBody>
                    <a:bodyPr/>
                    <a:lstStyle/>
                    <a:p>
                      <a:pPr algn="ctr"/>
                      <a:r>
                        <a:rPr kumimoji="1" lang="en-US" altLang="ja-JP" sz="1200" b="0" i="0">
                          <a:solidFill>
                            <a:srgbClr val="00003E"/>
                          </a:solidFill>
                          <a:latin typeface="Meiryo"/>
                          <a:ea typeface="Meiryo"/>
                        </a:rPr>
                        <a:t>5,000,000</a:t>
                      </a:r>
                      <a:endParaRPr kumimoji="1" lang="ja-JP" altLang="en-US" sz="1200" b="0" i="0" dirty="0">
                        <a:solidFill>
                          <a:srgbClr val="00003E"/>
                        </a:solidFill>
                        <a:latin typeface="Meiryo"/>
                        <a:ea typeface="Meiryo"/>
                      </a:endParaRPr>
                    </a:p>
                  </a:txBody>
                  <a:tcPr marL="131516" marR="131516" marT="65758" marB="65758" anchor="ctr">
                    <a:solidFill>
                      <a:srgbClr val="F2F2F2"/>
                    </a:solidFill>
                  </a:tcPr>
                </a:tc>
                <a:tc>
                  <a:txBody>
                    <a:bodyPr/>
                    <a:lstStyle/>
                    <a:p>
                      <a:pPr algn="ctr"/>
                      <a:r>
                        <a:rPr kumimoji="1" lang="en-US" altLang="ja-JP" sz="1200" b="0" i="0" dirty="0">
                          <a:solidFill>
                            <a:srgbClr val="00003E"/>
                          </a:solidFill>
                          <a:latin typeface="Meiryo"/>
                          <a:ea typeface="Meiryo"/>
                        </a:rPr>
                        <a:t>1,152</a:t>
                      </a:r>
                      <a:r>
                        <a:rPr kumimoji="1" lang="ja-JP" altLang="en-US" sz="1200" b="0" i="0" dirty="0">
                          <a:solidFill>
                            <a:srgbClr val="00003E"/>
                          </a:solidFill>
                          <a:latin typeface="Meiryo"/>
                          <a:ea typeface="Meiryo"/>
                        </a:rPr>
                        <a:t>円</a:t>
                      </a:r>
                    </a:p>
                  </a:txBody>
                  <a:tcPr marL="131516" marR="131516" marT="65758" marB="65758" anchor="ctr">
                    <a:solidFill>
                      <a:srgbClr val="F2F2F2"/>
                    </a:solidFill>
                  </a:tcPr>
                </a:tc>
                <a:tc>
                  <a:txBody>
                    <a:bodyPr/>
                    <a:lstStyle/>
                    <a:p>
                      <a:pPr algn="ctr"/>
                      <a:r>
                        <a:rPr kumimoji="1" lang="en-US" altLang="ja-JP" sz="1200" b="0" i="0" dirty="0">
                          <a:solidFill>
                            <a:srgbClr val="00003E"/>
                          </a:solidFill>
                          <a:latin typeface="Meiryo"/>
                          <a:ea typeface="Meiryo"/>
                        </a:rPr>
                        <a:t>370</a:t>
                      </a:r>
                      <a:r>
                        <a:rPr kumimoji="1" lang="ja-JP" altLang="en-US" sz="1200" b="0" i="0" dirty="0">
                          <a:solidFill>
                            <a:srgbClr val="00003E"/>
                          </a:solidFill>
                          <a:latin typeface="Meiryo"/>
                          <a:ea typeface="Meiryo"/>
                        </a:rPr>
                        <a:t>万リーチ</a:t>
                      </a:r>
                      <a:endParaRPr kumimoji="1" lang="en-US" altLang="ja-JP" sz="1200" b="0" i="0" dirty="0">
                        <a:solidFill>
                          <a:srgbClr val="00003E"/>
                        </a:solidFill>
                        <a:latin typeface="Meiryo"/>
                        <a:ea typeface="Meiryo"/>
                      </a:endParaRPr>
                    </a:p>
                  </a:txBody>
                  <a:tcPr marL="131516" marR="131516" marT="65758" marB="65758" anchor="ctr">
                    <a:solidFill>
                      <a:srgbClr val="F2F2F2"/>
                    </a:solidFill>
                  </a:tcPr>
                </a:tc>
                <a:tc>
                  <a:txBody>
                    <a:bodyPr/>
                    <a:lstStyle/>
                    <a:p>
                      <a:pPr algn="ctr"/>
                      <a:r>
                        <a:rPr kumimoji="1" lang="en-US" altLang="ja-JP" sz="1200" b="0" i="0" dirty="0">
                          <a:solidFill>
                            <a:srgbClr val="00003E"/>
                          </a:solidFill>
                          <a:latin typeface="Meiryo"/>
                          <a:ea typeface="Meiryo"/>
                        </a:rPr>
                        <a:t>1.35</a:t>
                      </a:r>
                      <a:r>
                        <a:rPr kumimoji="1" lang="ja-JP" altLang="en-US" sz="1200" b="0" i="0" dirty="0">
                          <a:solidFill>
                            <a:srgbClr val="00003E"/>
                          </a:solidFill>
                          <a:latin typeface="Meiryo"/>
                          <a:ea typeface="Meiryo"/>
                        </a:rPr>
                        <a:t>円</a:t>
                      </a:r>
                    </a:p>
                  </a:txBody>
                  <a:tcPr marL="131516" marR="131516" marT="65758" marB="65758" anchor="ctr">
                    <a:solidFill>
                      <a:srgbClr val="F2F2F2"/>
                    </a:solidFill>
                  </a:tcPr>
                </a:tc>
                <a:extLst>
                  <a:ext uri="{0D108BD9-81ED-4DB2-BD59-A6C34878D82A}">
                    <a16:rowId xmlns:a16="http://schemas.microsoft.com/office/drawing/2014/main" val="3998083482"/>
                  </a:ext>
                </a:extLst>
              </a:tr>
              <a:tr h="6384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dirty="0">
                          <a:solidFill>
                            <a:srgbClr val="00003E"/>
                          </a:solidFill>
                          <a:latin typeface="Meiryo"/>
                          <a:ea typeface="Meiryo"/>
                        </a:rPr>
                        <a:t>ブランドパネル </a:t>
                      </a:r>
                      <a:r>
                        <a:rPr kumimoji="1" lang="en-US" altLang="ja-JP" sz="1200" b="0" i="0" dirty="0">
                          <a:solidFill>
                            <a:srgbClr val="00003E"/>
                          </a:solidFill>
                          <a:latin typeface="Meiryo"/>
                          <a:ea typeface="Meiryo"/>
                        </a:rPr>
                        <a:t>SP </a:t>
                      </a:r>
                      <a:r>
                        <a:rPr kumimoji="1" lang="ja-JP" altLang="en-US" sz="1200" b="0" i="0" dirty="0">
                          <a:solidFill>
                            <a:srgbClr val="00003E"/>
                          </a:solidFill>
                          <a:latin typeface="Meiryo"/>
                          <a:ea typeface="Meiryo"/>
                        </a:rPr>
                        <a:t>スクエア（</a:t>
                      </a:r>
                      <a:r>
                        <a:rPr kumimoji="1" lang="en-US" altLang="ja-JP" sz="1200" b="0" i="0" dirty="0">
                          <a:solidFill>
                            <a:srgbClr val="00003E"/>
                          </a:solidFill>
                          <a:latin typeface="Meiryo"/>
                          <a:ea typeface="Meiryo"/>
                        </a:rPr>
                        <a:t>1000</a:t>
                      </a:r>
                      <a:r>
                        <a:rPr kumimoji="1" lang="ja-JP" altLang="en-US" sz="1200" b="0" i="0" dirty="0">
                          <a:solidFill>
                            <a:srgbClr val="00003E"/>
                          </a:solidFill>
                          <a:latin typeface="Meiryo"/>
                          <a:ea typeface="Meiryo"/>
                        </a:rPr>
                        <a:t>万円～）</a:t>
                      </a:r>
                    </a:p>
                  </a:txBody>
                  <a:tcPr marL="131516" marR="131516" marT="65758" marB="65758" anchor="ctr">
                    <a:solidFill>
                      <a:srgbClr val="F2F2F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a:solidFill>
                            <a:srgbClr val="00003E"/>
                          </a:solidFill>
                          <a:latin typeface="Meiryo"/>
                          <a:ea typeface="Meiryo"/>
                        </a:rPr>
                        <a:t>10,000,000</a:t>
                      </a:r>
                      <a:endParaRPr kumimoji="1" lang="ja-JP" altLang="en-US" sz="1200" b="0" i="0" dirty="0">
                        <a:solidFill>
                          <a:srgbClr val="00003E"/>
                        </a:solidFill>
                        <a:latin typeface="Meiryo"/>
                        <a:ea typeface="Meiryo"/>
                      </a:endParaRPr>
                    </a:p>
                  </a:txBody>
                  <a:tcPr marL="131516" marR="131516" marT="65758" marB="65758" anchor="ctr">
                    <a:solidFill>
                      <a:srgbClr val="F2F2F2"/>
                    </a:solidFill>
                  </a:tcPr>
                </a:tc>
                <a:tc>
                  <a:txBody>
                    <a:bodyPr/>
                    <a:lstStyle/>
                    <a:p>
                      <a:pPr algn="ctr"/>
                      <a:r>
                        <a:rPr kumimoji="1" lang="en-US" altLang="ja-JP" sz="1200" b="0" i="0" dirty="0">
                          <a:solidFill>
                            <a:srgbClr val="00003E"/>
                          </a:solidFill>
                          <a:latin typeface="Meiryo"/>
                          <a:ea typeface="Meiryo"/>
                        </a:rPr>
                        <a:t>921</a:t>
                      </a:r>
                      <a:r>
                        <a:rPr kumimoji="1" lang="ja-JP" altLang="en-US" sz="1200" b="0" i="0" dirty="0">
                          <a:solidFill>
                            <a:srgbClr val="00003E"/>
                          </a:solidFill>
                          <a:latin typeface="Meiryo"/>
                          <a:ea typeface="Meiryo"/>
                        </a:rPr>
                        <a:t>円</a:t>
                      </a:r>
                    </a:p>
                  </a:txBody>
                  <a:tcPr marL="131516" marR="131516" marT="65758" marB="65758" anchor="ctr">
                    <a:solidFill>
                      <a:srgbClr val="F2F2F2"/>
                    </a:solidFill>
                  </a:tcPr>
                </a:tc>
                <a:tc>
                  <a:txBody>
                    <a:bodyPr/>
                    <a:lstStyle/>
                    <a:p>
                      <a:pPr algn="ctr"/>
                      <a:r>
                        <a:rPr kumimoji="1" lang="en-US" altLang="ja-JP" sz="1200" b="0" i="0" dirty="0">
                          <a:solidFill>
                            <a:srgbClr val="00003E"/>
                          </a:solidFill>
                          <a:latin typeface="Meiryo"/>
                          <a:ea typeface="Meiryo"/>
                        </a:rPr>
                        <a:t>780</a:t>
                      </a:r>
                      <a:r>
                        <a:rPr kumimoji="1" lang="ja-JP" altLang="en-US" sz="1200" b="0" i="0" dirty="0">
                          <a:solidFill>
                            <a:srgbClr val="00003E"/>
                          </a:solidFill>
                          <a:latin typeface="Meiryo"/>
                          <a:ea typeface="Meiryo"/>
                        </a:rPr>
                        <a:t>万リーチ</a:t>
                      </a:r>
                    </a:p>
                  </a:txBody>
                  <a:tcPr marL="131516" marR="131516" marT="65758" marB="65758" anchor="ctr">
                    <a:solidFill>
                      <a:srgbClr val="F2F2F2"/>
                    </a:solidFill>
                  </a:tcPr>
                </a:tc>
                <a:tc>
                  <a:txBody>
                    <a:bodyPr/>
                    <a:lstStyle/>
                    <a:p>
                      <a:pPr algn="ctr"/>
                      <a:r>
                        <a:rPr kumimoji="1" lang="en-US" altLang="ja-JP" sz="1200" b="0" i="0" dirty="0">
                          <a:solidFill>
                            <a:srgbClr val="00003E"/>
                          </a:solidFill>
                          <a:latin typeface="Meiryo"/>
                          <a:ea typeface="Meiryo"/>
                        </a:rPr>
                        <a:t>1.28</a:t>
                      </a:r>
                      <a:r>
                        <a:rPr kumimoji="1" lang="ja-JP" altLang="en-US" sz="1200" b="0" i="0" dirty="0">
                          <a:solidFill>
                            <a:srgbClr val="00003E"/>
                          </a:solidFill>
                          <a:latin typeface="Meiryo"/>
                          <a:ea typeface="Meiryo"/>
                        </a:rPr>
                        <a:t>円</a:t>
                      </a:r>
                    </a:p>
                  </a:txBody>
                  <a:tcPr marL="131516" marR="131516" marT="65758" marB="65758" anchor="ctr">
                    <a:solidFill>
                      <a:srgbClr val="F2F2F2"/>
                    </a:solidFill>
                  </a:tcPr>
                </a:tc>
                <a:extLst>
                  <a:ext uri="{0D108BD9-81ED-4DB2-BD59-A6C34878D82A}">
                    <a16:rowId xmlns:a16="http://schemas.microsoft.com/office/drawing/2014/main" val="3922531047"/>
                  </a:ext>
                </a:extLst>
              </a:tr>
            </a:tbl>
          </a:graphicData>
        </a:graphic>
      </p:graphicFrame>
      <p:sp>
        <p:nvSpPr>
          <p:cNvPr id="4" name="テキスト ボックス 3">
            <a:extLst>
              <a:ext uri="{FF2B5EF4-FFF2-40B4-BE49-F238E27FC236}">
                <a16:creationId xmlns:a16="http://schemas.microsoft.com/office/drawing/2014/main" id="{0997A43A-55E8-83A6-3C22-C44BF99FBB53}"/>
              </a:ext>
            </a:extLst>
          </p:cNvPr>
          <p:cNvSpPr txBox="1"/>
          <p:nvPr/>
        </p:nvSpPr>
        <p:spPr>
          <a:xfrm>
            <a:off x="587375" y="4094709"/>
            <a:ext cx="5954475" cy="461665"/>
          </a:xfrm>
          <a:prstGeom prst="rect">
            <a:avLst/>
          </a:prstGeom>
          <a:noFill/>
        </p:spPr>
        <p:txBody>
          <a:bodyPr wrap="square">
            <a:spAutoFit/>
          </a:bodyPr>
          <a:lstStyle/>
          <a:p>
            <a:r>
              <a:rPr kumimoji="1" lang="en-US" altLang="ja-JP" sz="1200" i="0" dirty="0">
                <a:solidFill>
                  <a:schemeClr val="tx1">
                    <a:lumMod val="75000"/>
                    <a:lumOff val="25000"/>
                  </a:schemeClr>
                </a:solidFill>
                <a:latin typeface="Meiryo"/>
                <a:ea typeface="Meiryo"/>
              </a:rPr>
              <a:t>※</a:t>
            </a:r>
            <a:r>
              <a:rPr kumimoji="1" lang="ja-JP" altLang="en-US" sz="1200" i="0" dirty="0">
                <a:solidFill>
                  <a:schemeClr val="tx1">
                    <a:lumMod val="75000"/>
                    <a:lumOff val="25000"/>
                  </a:schemeClr>
                </a:solidFill>
                <a:latin typeface="Meiryo"/>
                <a:ea typeface="Meiryo"/>
              </a:rPr>
              <a:t>ノンターゲティング </a:t>
            </a:r>
            <a:r>
              <a:rPr kumimoji="1" lang="en-US" altLang="ja-JP" sz="1200" i="0" dirty="0">
                <a:solidFill>
                  <a:schemeClr val="tx1">
                    <a:lumMod val="75000"/>
                    <a:lumOff val="25000"/>
                  </a:schemeClr>
                </a:solidFill>
                <a:latin typeface="Meiryo"/>
                <a:ea typeface="Meiryo"/>
              </a:rPr>
              <a:t>/ 1</a:t>
            </a:r>
            <a:r>
              <a:rPr kumimoji="1" lang="ja-JP" altLang="en-US" sz="1200" i="0" dirty="0">
                <a:solidFill>
                  <a:schemeClr val="tx1">
                    <a:lumMod val="75000"/>
                    <a:lumOff val="25000"/>
                  </a:schemeClr>
                </a:solidFill>
                <a:latin typeface="Meiryo"/>
                <a:ea typeface="Meiryo"/>
              </a:rPr>
              <a:t>週間配信の際のシミュレート値</a:t>
            </a:r>
            <a:endParaRPr kumimoji="1" lang="en-US" altLang="ja-JP" sz="1200" i="0" dirty="0">
              <a:solidFill>
                <a:schemeClr val="tx1">
                  <a:lumMod val="75000"/>
                  <a:lumOff val="25000"/>
                </a:schemeClr>
              </a:solidFill>
              <a:latin typeface="Meiryo"/>
              <a:ea typeface="Meiryo"/>
            </a:endParaRPr>
          </a:p>
          <a:p>
            <a:r>
              <a:rPr lang="en-US" altLang="ja-JP" sz="1200" dirty="0">
                <a:solidFill>
                  <a:schemeClr val="tx1">
                    <a:lumMod val="75000"/>
                    <a:lumOff val="25000"/>
                  </a:schemeClr>
                </a:solidFill>
                <a:latin typeface="Meiryo"/>
                <a:ea typeface="Meiryo"/>
              </a:rPr>
              <a:t>※</a:t>
            </a:r>
            <a:r>
              <a:rPr lang="ja-JP" altLang="en-US" sz="1200" dirty="0">
                <a:solidFill>
                  <a:schemeClr val="tx1">
                    <a:lumMod val="75000"/>
                    <a:lumOff val="25000"/>
                  </a:schemeClr>
                </a:solidFill>
                <a:latin typeface="Meiryo"/>
                <a:ea typeface="Meiryo"/>
              </a:rPr>
              <a:t>商品価格の詳細はセールスシートをご確認ください。</a:t>
            </a:r>
            <a:endParaRPr lang="ja-JP" altLang="en-US" sz="1200" dirty="0">
              <a:solidFill>
                <a:schemeClr val="tx1">
                  <a:lumMod val="75000"/>
                  <a:lumOff val="25000"/>
                </a:schemeClr>
              </a:solidFill>
            </a:endParaRPr>
          </a:p>
        </p:txBody>
      </p:sp>
    </p:spTree>
    <p:extLst>
      <p:ext uri="{BB962C8B-B14F-4D97-AF65-F5344CB8AC3E}">
        <p14:creationId xmlns:p14="http://schemas.microsoft.com/office/powerpoint/2010/main" val="326594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1BB251-632E-3C50-6648-8E0F4E7C7E14}"/>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14696964-5DCE-9241-B1C7-DE310DD5F3B3}"/>
              </a:ext>
            </a:extLst>
          </p:cNvPr>
          <p:cNvSpPr>
            <a:spLocks noGrp="1"/>
          </p:cNvSpPr>
          <p:nvPr>
            <p:ph type="ctrTitle"/>
          </p:nvPr>
        </p:nvSpPr>
        <p:spPr>
          <a:xfrm>
            <a:off x="587376" y="583184"/>
            <a:ext cx="11014607" cy="564262"/>
          </a:xfrm>
        </p:spPr>
        <p:txBody>
          <a:bodyPr/>
          <a:lstStyle/>
          <a:p>
            <a:r>
              <a:rPr lang="ja-JP" altLang="en-US" dirty="0"/>
              <a:t>ブランドパネル スクエア </a:t>
            </a:r>
            <a:r>
              <a:rPr lang="en-US" altLang="ja-JP" dirty="0"/>
              <a:t>MD</a:t>
            </a:r>
            <a:r>
              <a:rPr lang="ja-JP" altLang="en-US" dirty="0"/>
              <a:t>　商品スペック</a:t>
            </a:r>
          </a:p>
        </p:txBody>
      </p:sp>
      <p:graphicFrame>
        <p:nvGraphicFramePr>
          <p:cNvPr id="5" name="表 4">
            <a:extLst>
              <a:ext uri="{FF2B5EF4-FFF2-40B4-BE49-F238E27FC236}">
                <a16:creationId xmlns:a16="http://schemas.microsoft.com/office/drawing/2014/main" id="{46101C1E-1F01-027B-DB7D-1FEB00128733}"/>
              </a:ext>
            </a:extLst>
          </p:cNvPr>
          <p:cNvGraphicFramePr>
            <a:graphicFrameLocks noGrp="1"/>
          </p:cNvGraphicFramePr>
          <p:nvPr>
            <p:extLst>
              <p:ext uri="{D42A27DB-BD31-4B8C-83A1-F6EECF244321}">
                <p14:modId xmlns:p14="http://schemas.microsoft.com/office/powerpoint/2010/main" val="857897000"/>
              </p:ext>
            </p:extLst>
          </p:nvPr>
        </p:nvGraphicFramePr>
        <p:xfrm>
          <a:off x="587376" y="1384301"/>
          <a:ext cx="11014607" cy="1835114"/>
        </p:xfrm>
        <a:graphic>
          <a:graphicData uri="http://schemas.openxmlformats.org/drawingml/2006/table">
            <a:tbl>
              <a:tblPr firstRow="1" bandRow="1">
                <a:tableStyleId>{5C22544A-7EE6-4342-B048-85BDC9FD1C3A}</a:tableStyleId>
              </a:tblPr>
              <a:tblGrid>
                <a:gridCol w="4559702">
                  <a:extLst>
                    <a:ext uri="{9D8B030D-6E8A-4147-A177-3AD203B41FA5}">
                      <a16:colId xmlns:a16="http://schemas.microsoft.com/office/drawing/2014/main" val="2156831697"/>
                    </a:ext>
                  </a:extLst>
                </a:gridCol>
                <a:gridCol w="1813804">
                  <a:extLst>
                    <a:ext uri="{9D8B030D-6E8A-4147-A177-3AD203B41FA5}">
                      <a16:colId xmlns:a16="http://schemas.microsoft.com/office/drawing/2014/main" val="906740508"/>
                    </a:ext>
                  </a:extLst>
                </a:gridCol>
                <a:gridCol w="1599674">
                  <a:extLst>
                    <a:ext uri="{9D8B030D-6E8A-4147-A177-3AD203B41FA5}">
                      <a16:colId xmlns:a16="http://schemas.microsoft.com/office/drawing/2014/main" val="1709568622"/>
                    </a:ext>
                  </a:extLst>
                </a:gridCol>
                <a:gridCol w="1536695">
                  <a:extLst>
                    <a:ext uri="{9D8B030D-6E8A-4147-A177-3AD203B41FA5}">
                      <a16:colId xmlns:a16="http://schemas.microsoft.com/office/drawing/2014/main" val="110320837"/>
                    </a:ext>
                  </a:extLst>
                </a:gridCol>
                <a:gridCol w="1504732">
                  <a:extLst>
                    <a:ext uri="{9D8B030D-6E8A-4147-A177-3AD203B41FA5}">
                      <a16:colId xmlns:a16="http://schemas.microsoft.com/office/drawing/2014/main" val="2037817992"/>
                    </a:ext>
                  </a:extLst>
                </a:gridCol>
              </a:tblGrid>
              <a:tr h="465402">
                <a:tc>
                  <a:txBody>
                    <a:bodyPr/>
                    <a:lstStyle/>
                    <a:p>
                      <a:pPr algn="ctr"/>
                      <a:r>
                        <a:rPr kumimoji="1" lang="ja-JP" altLang="en-US" sz="1400" b="1" i="0" dirty="0">
                          <a:latin typeface="Meiryo" panose="020B0604030504040204" pitchFamily="34" charset="-128"/>
                          <a:ea typeface="Meiryo" panose="020B0604030504040204" pitchFamily="34" charset="-128"/>
                        </a:rPr>
                        <a:t>商品</a:t>
                      </a:r>
                    </a:p>
                  </a:txBody>
                  <a:tcPr marL="131516" marR="131516" marT="65758" marB="65758" anchor="ctr"/>
                </a:tc>
                <a:tc>
                  <a:txBody>
                    <a:bodyPr/>
                    <a:lstStyle/>
                    <a:p>
                      <a:pPr algn="ctr"/>
                      <a:r>
                        <a:rPr kumimoji="1" lang="ja-JP" altLang="en-US" sz="1400" b="1" i="0">
                          <a:latin typeface="Meiryo" panose="020B0604030504040204" pitchFamily="34" charset="-128"/>
                          <a:ea typeface="Meiryo" panose="020B0604030504040204" pitchFamily="34" charset="-128"/>
                        </a:rPr>
                        <a:t>金額</a:t>
                      </a:r>
                      <a:endParaRPr kumimoji="1" lang="ja-JP" altLang="en-US" sz="1400" b="1" i="0" dirty="0">
                        <a:latin typeface="Meiryo" panose="020B0604030504040204" pitchFamily="34" charset="-128"/>
                        <a:ea typeface="Meiryo" panose="020B0604030504040204" pitchFamily="34" charset="-128"/>
                      </a:endParaRPr>
                    </a:p>
                  </a:txBody>
                  <a:tcPr marL="131516" marR="131516" marT="65758" marB="65758" anchor="ctr"/>
                </a:tc>
                <a:tc>
                  <a:txBody>
                    <a:bodyPr/>
                    <a:lstStyle/>
                    <a:p>
                      <a:pPr algn="ctr"/>
                      <a:r>
                        <a:rPr kumimoji="1" lang="en-US" altLang="ja-JP" sz="1400" b="1" i="0" dirty="0" err="1">
                          <a:latin typeface="Meiryo"/>
                          <a:ea typeface="Meiryo"/>
                        </a:rPr>
                        <a:t>vCPM</a:t>
                      </a:r>
                      <a:endParaRPr kumimoji="1" lang="en-US" altLang="ja-JP" sz="1400" b="1" i="0" dirty="0">
                        <a:latin typeface="Meiryo"/>
                        <a:ea typeface="Meiryo"/>
                      </a:endParaRPr>
                    </a:p>
                  </a:txBody>
                  <a:tcPr marL="131516" marR="131516" marT="65758" marB="65758"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latin typeface="Meiryo"/>
                          <a:ea typeface="Meiryo"/>
                        </a:rPr>
                        <a:t>想定</a:t>
                      </a:r>
                      <a:endParaRPr kumimoji="1" lang="en-US" altLang="ja-JP" sz="1400" b="1" i="0" dirty="0">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latin typeface="Meiryo"/>
                          <a:ea typeface="Meiryo"/>
                        </a:rPr>
                        <a:t>v</a:t>
                      </a:r>
                      <a:r>
                        <a:rPr kumimoji="1" lang="ja-JP" altLang="en-US" sz="1400" b="1" i="0" dirty="0">
                          <a:latin typeface="Meiryo"/>
                          <a:ea typeface="Meiryo"/>
                        </a:rPr>
                        <a:t>リーチ</a:t>
                      </a:r>
                      <a:r>
                        <a:rPr kumimoji="1" lang="en-US" altLang="ja-JP" sz="1050" b="1" i="0" dirty="0">
                          <a:latin typeface="Meiryo"/>
                          <a:ea typeface="Meiryo"/>
                        </a:rPr>
                        <a:t>※</a:t>
                      </a:r>
                    </a:p>
                  </a:txBody>
                  <a:tcPr marL="131516" marR="131516" marT="65758" marB="65758"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latin typeface="Meiryo"/>
                          <a:ea typeface="Meiryo"/>
                        </a:rPr>
                        <a:t>想定</a:t>
                      </a:r>
                      <a:endParaRPr kumimoji="1" lang="en-US" altLang="ja-JP" sz="1400" b="1" i="0" dirty="0">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latin typeface="Meiryo"/>
                          <a:ea typeface="Meiryo"/>
                        </a:rPr>
                        <a:t>v</a:t>
                      </a:r>
                      <a:r>
                        <a:rPr kumimoji="1" lang="ja-JP" altLang="en-US" sz="1400" b="1" i="0" dirty="0">
                          <a:latin typeface="Meiryo"/>
                          <a:ea typeface="Meiryo"/>
                        </a:rPr>
                        <a:t>リーチ単価</a:t>
                      </a:r>
                      <a:r>
                        <a:rPr kumimoji="1" lang="en-US" altLang="ja-JP" sz="1050" b="1" i="0" dirty="0">
                          <a:latin typeface="Meiryo"/>
                          <a:ea typeface="Meiryo"/>
                        </a:rPr>
                        <a:t>※</a:t>
                      </a:r>
                    </a:p>
                  </a:txBody>
                  <a:tcPr marL="131516" marR="131516" marT="65758" marB="65758" anchor="ctr"/>
                </a:tc>
                <a:extLst>
                  <a:ext uri="{0D108BD9-81ED-4DB2-BD59-A6C34878D82A}">
                    <a16:rowId xmlns:a16="http://schemas.microsoft.com/office/drawing/2014/main" val="3731292661"/>
                  </a:ext>
                </a:extLst>
              </a:tr>
              <a:tr h="638439">
                <a:tc>
                  <a:txBody>
                    <a:bodyPr/>
                    <a:lstStyle/>
                    <a:p>
                      <a:pPr algn="ctr"/>
                      <a:r>
                        <a:rPr kumimoji="1" lang="ja-JP" altLang="en-US" sz="1200" b="0" i="0" dirty="0">
                          <a:solidFill>
                            <a:srgbClr val="00003E"/>
                          </a:solidFill>
                          <a:latin typeface="Meiryo"/>
                          <a:ea typeface="Meiryo"/>
                        </a:rPr>
                        <a:t>ブランドパネル </a:t>
                      </a:r>
                      <a:r>
                        <a:rPr kumimoji="1" lang="en-US" altLang="ja-JP" sz="1200" b="0" i="0" dirty="0">
                          <a:solidFill>
                            <a:srgbClr val="00003E"/>
                          </a:solidFill>
                          <a:latin typeface="Meiryo"/>
                          <a:ea typeface="Meiryo"/>
                        </a:rPr>
                        <a:t>MD </a:t>
                      </a:r>
                      <a:r>
                        <a:rPr kumimoji="1" lang="ja-JP" altLang="en-US" sz="1200" b="0" i="0" dirty="0">
                          <a:solidFill>
                            <a:srgbClr val="00003E"/>
                          </a:solidFill>
                          <a:latin typeface="Meiryo"/>
                          <a:ea typeface="Meiryo"/>
                        </a:rPr>
                        <a:t>スクエア（</a:t>
                      </a:r>
                      <a:r>
                        <a:rPr kumimoji="1" lang="en-US" altLang="ja-JP" sz="1200" b="0" i="0" dirty="0">
                          <a:solidFill>
                            <a:srgbClr val="00003E"/>
                          </a:solidFill>
                          <a:latin typeface="Meiryo"/>
                          <a:ea typeface="Meiryo"/>
                        </a:rPr>
                        <a:t>500</a:t>
                      </a:r>
                      <a:r>
                        <a:rPr kumimoji="1" lang="ja-JP" altLang="en-US" sz="1200" b="0" i="0" dirty="0">
                          <a:solidFill>
                            <a:srgbClr val="00003E"/>
                          </a:solidFill>
                          <a:latin typeface="Meiryo"/>
                          <a:ea typeface="Meiryo"/>
                        </a:rPr>
                        <a:t>万円～）</a:t>
                      </a:r>
                    </a:p>
                  </a:txBody>
                  <a:tcPr marL="131516" marR="131516" marT="65758" marB="65758" anchor="ctr">
                    <a:solidFill>
                      <a:srgbClr val="F2F2F2"/>
                    </a:solidFill>
                  </a:tcPr>
                </a:tc>
                <a:tc>
                  <a:txBody>
                    <a:bodyPr/>
                    <a:lstStyle/>
                    <a:p>
                      <a:pPr algn="ctr"/>
                      <a:r>
                        <a:rPr kumimoji="1" lang="en-US" altLang="ja-JP" sz="1200" b="0" i="0">
                          <a:solidFill>
                            <a:srgbClr val="00003E"/>
                          </a:solidFill>
                          <a:latin typeface="Meiryo"/>
                          <a:ea typeface="Meiryo"/>
                        </a:rPr>
                        <a:t>5,000,000</a:t>
                      </a:r>
                      <a:endParaRPr kumimoji="1" lang="ja-JP" altLang="en-US" sz="1200" b="0" i="0" dirty="0">
                        <a:solidFill>
                          <a:srgbClr val="00003E"/>
                        </a:solidFill>
                        <a:latin typeface="Meiryo"/>
                        <a:ea typeface="Meiryo"/>
                      </a:endParaRPr>
                    </a:p>
                  </a:txBody>
                  <a:tcPr marL="131516" marR="131516" marT="65758" marB="65758" anchor="ctr">
                    <a:solidFill>
                      <a:srgbClr val="F2F2F2"/>
                    </a:solidFill>
                  </a:tcPr>
                </a:tc>
                <a:tc>
                  <a:txBody>
                    <a:bodyPr/>
                    <a:lstStyle/>
                    <a:p>
                      <a:pPr algn="ctr"/>
                      <a:r>
                        <a:rPr kumimoji="1" lang="en-US" altLang="ja-JP" sz="1200" b="0" i="0" dirty="0">
                          <a:solidFill>
                            <a:srgbClr val="00003E"/>
                          </a:solidFill>
                          <a:latin typeface="Meiryo"/>
                          <a:ea typeface="Meiryo"/>
                        </a:rPr>
                        <a:t>936</a:t>
                      </a:r>
                      <a:r>
                        <a:rPr kumimoji="1" lang="ja-JP" altLang="en-US" sz="1200" b="0" i="0" dirty="0">
                          <a:solidFill>
                            <a:srgbClr val="00003E"/>
                          </a:solidFill>
                          <a:latin typeface="Meiryo"/>
                          <a:ea typeface="Meiryo"/>
                        </a:rPr>
                        <a:t>円</a:t>
                      </a:r>
                    </a:p>
                  </a:txBody>
                  <a:tcPr marL="131516" marR="131516" marT="65758" marB="65758" anchor="ctr">
                    <a:solidFill>
                      <a:srgbClr val="F2F2F2"/>
                    </a:solidFill>
                  </a:tcPr>
                </a:tc>
                <a:tc>
                  <a:txBody>
                    <a:bodyPr/>
                    <a:lstStyle/>
                    <a:p>
                      <a:pPr algn="ctr"/>
                      <a:r>
                        <a:rPr kumimoji="1" lang="en-US" altLang="ja-JP" sz="1200" b="0" i="0" dirty="0">
                          <a:solidFill>
                            <a:srgbClr val="00003E"/>
                          </a:solidFill>
                          <a:latin typeface="Meiryo"/>
                          <a:ea typeface="Meiryo"/>
                        </a:rPr>
                        <a:t>450</a:t>
                      </a:r>
                      <a:r>
                        <a:rPr kumimoji="1" lang="ja-JP" altLang="en-US" sz="1200" b="0" i="0" dirty="0">
                          <a:solidFill>
                            <a:srgbClr val="00003E"/>
                          </a:solidFill>
                          <a:latin typeface="Meiryo"/>
                          <a:ea typeface="Meiryo"/>
                        </a:rPr>
                        <a:t>万リーチ</a:t>
                      </a:r>
                      <a:endParaRPr kumimoji="1" lang="en-US" altLang="ja-JP" sz="1200" b="0" i="0" dirty="0">
                        <a:solidFill>
                          <a:srgbClr val="00003E"/>
                        </a:solidFill>
                        <a:latin typeface="Meiryo"/>
                        <a:ea typeface="Meiryo"/>
                      </a:endParaRPr>
                    </a:p>
                  </a:txBody>
                  <a:tcPr marL="131516" marR="131516" marT="65758" marB="65758" anchor="ctr">
                    <a:solidFill>
                      <a:srgbClr val="F2F2F2"/>
                    </a:solidFill>
                  </a:tcPr>
                </a:tc>
                <a:tc>
                  <a:txBody>
                    <a:bodyPr/>
                    <a:lstStyle/>
                    <a:p>
                      <a:pPr algn="ctr"/>
                      <a:r>
                        <a:rPr kumimoji="1" lang="en-US" altLang="ja-JP" sz="1200" b="0" i="0" dirty="0">
                          <a:solidFill>
                            <a:srgbClr val="00003E"/>
                          </a:solidFill>
                          <a:latin typeface="Meiryo"/>
                          <a:ea typeface="Meiryo"/>
                        </a:rPr>
                        <a:t>1.11</a:t>
                      </a:r>
                      <a:r>
                        <a:rPr kumimoji="1" lang="ja-JP" altLang="en-US" sz="1200" b="0" i="0" dirty="0">
                          <a:solidFill>
                            <a:srgbClr val="00003E"/>
                          </a:solidFill>
                          <a:latin typeface="Meiryo"/>
                          <a:ea typeface="Meiryo"/>
                        </a:rPr>
                        <a:t>円</a:t>
                      </a:r>
                    </a:p>
                  </a:txBody>
                  <a:tcPr marL="131516" marR="131516" marT="65758" marB="65758" anchor="ctr">
                    <a:solidFill>
                      <a:srgbClr val="F2F2F2"/>
                    </a:solidFill>
                  </a:tcPr>
                </a:tc>
                <a:extLst>
                  <a:ext uri="{0D108BD9-81ED-4DB2-BD59-A6C34878D82A}">
                    <a16:rowId xmlns:a16="http://schemas.microsoft.com/office/drawing/2014/main" val="3998083482"/>
                  </a:ext>
                </a:extLst>
              </a:tr>
              <a:tr h="6384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dirty="0">
                          <a:solidFill>
                            <a:srgbClr val="00003E"/>
                          </a:solidFill>
                          <a:latin typeface="Meiryo"/>
                          <a:ea typeface="Meiryo"/>
                        </a:rPr>
                        <a:t>ブランドパネル </a:t>
                      </a:r>
                      <a:r>
                        <a:rPr kumimoji="1" lang="en-US" altLang="ja-JP" sz="1200" b="0" i="0" dirty="0">
                          <a:solidFill>
                            <a:srgbClr val="00003E"/>
                          </a:solidFill>
                          <a:latin typeface="Meiryo"/>
                          <a:ea typeface="Meiryo"/>
                        </a:rPr>
                        <a:t>MD </a:t>
                      </a:r>
                      <a:r>
                        <a:rPr kumimoji="1" lang="ja-JP" altLang="en-US" sz="1200" b="0" i="0" dirty="0">
                          <a:solidFill>
                            <a:srgbClr val="00003E"/>
                          </a:solidFill>
                          <a:latin typeface="Meiryo"/>
                          <a:ea typeface="Meiryo"/>
                        </a:rPr>
                        <a:t>スクエア（</a:t>
                      </a:r>
                      <a:r>
                        <a:rPr kumimoji="1" lang="en-US" altLang="ja-JP" sz="1200" b="0" i="0" dirty="0">
                          <a:solidFill>
                            <a:srgbClr val="00003E"/>
                          </a:solidFill>
                          <a:latin typeface="Meiryo"/>
                          <a:ea typeface="Meiryo"/>
                        </a:rPr>
                        <a:t>1000</a:t>
                      </a:r>
                      <a:r>
                        <a:rPr kumimoji="1" lang="ja-JP" altLang="en-US" sz="1200" b="0" i="0" dirty="0">
                          <a:solidFill>
                            <a:srgbClr val="00003E"/>
                          </a:solidFill>
                          <a:latin typeface="Meiryo"/>
                          <a:ea typeface="Meiryo"/>
                        </a:rPr>
                        <a:t>万円～）</a:t>
                      </a:r>
                    </a:p>
                  </a:txBody>
                  <a:tcPr marL="131516" marR="131516" marT="65758" marB="65758" anchor="ctr">
                    <a:solidFill>
                      <a:srgbClr val="F2F2F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a:solidFill>
                            <a:srgbClr val="00003E"/>
                          </a:solidFill>
                          <a:latin typeface="Meiryo"/>
                          <a:ea typeface="Meiryo"/>
                        </a:rPr>
                        <a:t>10,000,000</a:t>
                      </a:r>
                      <a:endParaRPr kumimoji="1" lang="ja-JP" altLang="en-US" sz="1200" b="0" i="0" dirty="0">
                        <a:solidFill>
                          <a:srgbClr val="00003E"/>
                        </a:solidFill>
                        <a:latin typeface="Meiryo"/>
                        <a:ea typeface="Meiryo"/>
                      </a:endParaRPr>
                    </a:p>
                  </a:txBody>
                  <a:tcPr marL="131516" marR="131516" marT="65758" marB="65758" anchor="ctr">
                    <a:solidFill>
                      <a:srgbClr val="F2F2F2"/>
                    </a:solidFill>
                  </a:tcPr>
                </a:tc>
                <a:tc>
                  <a:txBody>
                    <a:bodyPr/>
                    <a:lstStyle/>
                    <a:p>
                      <a:pPr algn="ctr"/>
                      <a:r>
                        <a:rPr kumimoji="1" lang="en-US" altLang="ja-JP" sz="1200" b="0" i="0" dirty="0">
                          <a:solidFill>
                            <a:srgbClr val="00003E"/>
                          </a:solidFill>
                          <a:latin typeface="Meiryo"/>
                          <a:ea typeface="Meiryo"/>
                        </a:rPr>
                        <a:t>842</a:t>
                      </a:r>
                      <a:r>
                        <a:rPr kumimoji="1" lang="ja-JP" altLang="en-US" sz="1200" b="0" i="0" dirty="0">
                          <a:solidFill>
                            <a:srgbClr val="00003E"/>
                          </a:solidFill>
                          <a:latin typeface="Meiryo"/>
                          <a:ea typeface="Meiryo"/>
                        </a:rPr>
                        <a:t>円</a:t>
                      </a:r>
                    </a:p>
                  </a:txBody>
                  <a:tcPr marL="131516" marR="131516" marT="65758" marB="65758" anchor="ctr">
                    <a:solidFill>
                      <a:srgbClr val="F2F2F2"/>
                    </a:solidFill>
                  </a:tcPr>
                </a:tc>
                <a:tc>
                  <a:txBody>
                    <a:bodyPr/>
                    <a:lstStyle/>
                    <a:p>
                      <a:pPr algn="ctr"/>
                      <a:r>
                        <a:rPr kumimoji="1" lang="en-US" altLang="ja-JP" sz="1200" b="0" i="0" dirty="0">
                          <a:solidFill>
                            <a:srgbClr val="00003E"/>
                          </a:solidFill>
                          <a:latin typeface="Meiryo"/>
                          <a:ea typeface="Meiryo"/>
                        </a:rPr>
                        <a:t>880</a:t>
                      </a:r>
                      <a:r>
                        <a:rPr kumimoji="1" lang="ja-JP" altLang="en-US" sz="1200" b="0" i="0" dirty="0">
                          <a:solidFill>
                            <a:srgbClr val="00003E"/>
                          </a:solidFill>
                          <a:latin typeface="Meiryo"/>
                          <a:ea typeface="Meiryo"/>
                        </a:rPr>
                        <a:t>万リーチ</a:t>
                      </a:r>
                    </a:p>
                  </a:txBody>
                  <a:tcPr marL="131516" marR="131516" marT="65758" marB="65758" anchor="ctr">
                    <a:solidFill>
                      <a:srgbClr val="F2F2F2"/>
                    </a:solidFill>
                  </a:tcPr>
                </a:tc>
                <a:tc>
                  <a:txBody>
                    <a:bodyPr/>
                    <a:lstStyle/>
                    <a:p>
                      <a:pPr algn="ctr"/>
                      <a:r>
                        <a:rPr kumimoji="1" lang="en-US" altLang="ja-JP" sz="1200" b="0" i="0" dirty="0">
                          <a:solidFill>
                            <a:srgbClr val="00003E"/>
                          </a:solidFill>
                          <a:latin typeface="Meiryo"/>
                          <a:ea typeface="Meiryo"/>
                        </a:rPr>
                        <a:t>1.13</a:t>
                      </a:r>
                      <a:r>
                        <a:rPr kumimoji="1" lang="ja-JP" altLang="en-US" sz="1200" b="0" i="0" dirty="0">
                          <a:solidFill>
                            <a:srgbClr val="00003E"/>
                          </a:solidFill>
                          <a:latin typeface="Meiryo"/>
                          <a:ea typeface="Meiryo"/>
                        </a:rPr>
                        <a:t>円</a:t>
                      </a:r>
                    </a:p>
                  </a:txBody>
                  <a:tcPr marL="131516" marR="131516" marT="65758" marB="65758" anchor="ctr">
                    <a:solidFill>
                      <a:srgbClr val="F2F2F2"/>
                    </a:solidFill>
                  </a:tcPr>
                </a:tc>
                <a:extLst>
                  <a:ext uri="{0D108BD9-81ED-4DB2-BD59-A6C34878D82A}">
                    <a16:rowId xmlns:a16="http://schemas.microsoft.com/office/drawing/2014/main" val="3922531047"/>
                  </a:ext>
                </a:extLst>
              </a:tr>
            </a:tbl>
          </a:graphicData>
        </a:graphic>
      </p:graphicFrame>
      <p:sp>
        <p:nvSpPr>
          <p:cNvPr id="8" name="テキスト ボックス 7">
            <a:extLst>
              <a:ext uri="{FF2B5EF4-FFF2-40B4-BE49-F238E27FC236}">
                <a16:creationId xmlns:a16="http://schemas.microsoft.com/office/drawing/2014/main" id="{6D751B7B-9D7A-DAA8-111F-76613110BE82}"/>
              </a:ext>
            </a:extLst>
          </p:cNvPr>
          <p:cNvSpPr txBox="1"/>
          <p:nvPr/>
        </p:nvSpPr>
        <p:spPr>
          <a:xfrm>
            <a:off x="587375" y="4094709"/>
            <a:ext cx="5954475" cy="461665"/>
          </a:xfrm>
          <a:prstGeom prst="rect">
            <a:avLst/>
          </a:prstGeom>
          <a:noFill/>
        </p:spPr>
        <p:txBody>
          <a:bodyPr wrap="square">
            <a:spAutoFit/>
          </a:bodyPr>
          <a:lstStyle/>
          <a:p>
            <a:r>
              <a:rPr kumimoji="1" lang="en-US" altLang="ja-JP" sz="1200" i="0" dirty="0">
                <a:solidFill>
                  <a:schemeClr val="tx1">
                    <a:lumMod val="75000"/>
                    <a:lumOff val="25000"/>
                  </a:schemeClr>
                </a:solidFill>
                <a:latin typeface="Meiryo"/>
                <a:ea typeface="Meiryo"/>
              </a:rPr>
              <a:t>※</a:t>
            </a:r>
            <a:r>
              <a:rPr kumimoji="1" lang="ja-JP" altLang="en-US" sz="1200" i="0" dirty="0">
                <a:solidFill>
                  <a:schemeClr val="tx1">
                    <a:lumMod val="75000"/>
                    <a:lumOff val="25000"/>
                  </a:schemeClr>
                </a:solidFill>
                <a:latin typeface="Meiryo"/>
                <a:ea typeface="Meiryo"/>
              </a:rPr>
              <a:t>ノンターゲティング </a:t>
            </a:r>
            <a:r>
              <a:rPr kumimoji="1" lang="en-US" altLang="ja-JP" sz="1200" i="0" dirty="0">
                <a:solidFill>
                  <a:schemeClr val="tx1">
                    <a:lumMod val="75000"/>
                    <a:lumOff val="25000"/>
                  </a:schemeClr>
                </a:solidFill>
                <a:latin typeface="Meiryo"/>
                <a:ea typeface="Meiryo"/>
              </a:rPr>
              <a:t>/ 1</a:t>
            </a:r>
            <a:r>
              <a:rPr kumimoji="1" lang="ja-JP" altLang="en-US" sz="1200" i="0" dirty="0">
                <a:solidFill>
                  <a:schemeClr val="tx1">
                    <a:lumMod val="75000"/>
                    <a:lumOff val="25000"/>
                  </a:schemeClr>
                </a:solidFill>
                <a:latin typeface="Meiryo"/>
                <a:ea typeface="Meiryo"/>
              </a:rPr>
              <a:t>週間配信の際のシミュレート値</a:t>
            </a:r>
            <a:br>
              <a:rPr kumimoji="1" lang="en-US" altLang="ja-JP" sz="1200" i="0" dirty="0">
                <a:solidFill>
                  <a:schemeClr val="tx1">
                    <a:lumMod val="75000"/>
                    <a:lumOff val="25000"/>
                  </a:schemeClr>
                </a:solidFill>
                <a:latin typeface="Meiryo"/>
                <a:ea typeface="Meiryo"/>
              </a:rPr>
            </a:br>
            <a:r>
              <a:rPr lang="en-US" altLang="ja-JP" sz="1200" dirty="0">
                <a:solidFill>
                  <a:schemeClr val="tx1">
                    <a:lumMod val="75000"/>
                    <a:lumOff val="25000"/>
                  </a:schemeClr>
                </a:solidFill>
                <a:latin typeface="Meiryo"/>
                <a:ea typeface="Meiryo"/>
              </a:rPr>
              <a:t>※</a:t>
            </a:r>
            <a:r>
              <a:rPr lang="ja-JP" altLang="en-US" sz="1200" dirty="0">
                <a:solidFill>
                  <a:schemeClr val="tx1">
                    <a:lumMod val="75000"/>
                    <a:lumOff val="25000"/>
                  </a:schemeClr>
                </a:solidFill>
                <a:latin typeface="Meiryo"/>
                <a:ea typeface="Meiryo"/>
              </a:rPr>
              <a:t>商品価格の詳細はセールスシートをご確認ください。</a:t>
            </a:r>
            <a:endParaRPr lang="ja-JP" altLang="en-US" sz="1200" dirty="0">
              <a:solidFill>
                <a:schemeClr val="tx1">
                  <a:lumMod val="75000"/>
                  <a:lumOff val="25000"/>
                </a:schemeClr>
              </a:solidFill>
            </a:endParaRPr>
          </a:p>
        </p:txBody>
      </p:sp>
    </p:spTree>
    <p:extLst>
      <p:ext uri="{BB962C8B-B14F-4D97-AF65-F5344CB8AC3E}">
        <p14:creationId xmlns:p14="http://schemas.microsoft.com/office/powerpoint/2010/main" val="2471783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224AB3-FD46-A509-2680-1CCE4CDAC910}"/>
            </a:ext>
          </a:extLst>
        </p:cNvPr>
        <p:cNvGrpSpPr/>
        <p:nvPr/>
      </p:nvGrpSpPr>
      <p:grpSpPr>
        <a:xfrm>
          <a:off x="0" y="0"/>
          <a:ext cx="0" cy="0"/>
          <a:chOff x="0" y="0"/>
          <a:chExt cx="0" cy="0"/>
        </a:xfrm>
      </p:grpSpPr>
      <p:grpSp>
        <p:nvGrpSpPr>
          <p:cNvPr id="8" name="グループ化 7">
            <a:extLst>
              <a:ext uri="{FF2B5EF4-FFF2-40B4-BE49-F238E27FC236}">
                <a16:creationId xmlns:a16="http://schemas.microsoft.com/office/drawing/2014/main" id="{D665A7E2-CF0B-3EA4-B95D-802184B68327}"/>
              </a:ext>
            </a:extLst>
          </p:cNvPr>
          <p:cNvGrpSpPr/>
          <p:nvPr/>
        </p:nvGrpSpPr>
        <p:grpSpPr>
          <a:xfrm>
            <a:off x="2192068" y="2098103"/>
            <a:ext cx="1805518" cy="3414712"/>
            <a:chOff x="1245730" y="1752309"/>
            <a:chExt cx="2549930" cy="4822592"/>
          </a:xfrm>
        </p:grpSpPr>
        <p:pic>
          <p:nvPicPr>
            <p:cNvPr id="9" name="図 8" descr="マップ&#10;&#10;AI 生成コンテンツは誤りを含む可能性があります。">
              <a:extLst>
                <a:ext uri="{FF2B5EF4-FFF2-40B4-BE49-F238E27FC236}">
                  <a16:creationId xmlns:a16="http://schemas.microsoft.com/office/drawing/2014/main" id="{812C359C-A3AF-A7A2-120A-E1E99E2FD989}"/>
                </a:ext>
              </a:extLst>
            </p:cNvPr>
            <p:cNvPicPr>
              <a:picLocks noChangeAspect="1"/>
            </p:cNvPicPr>
            <p:nvPr/>
          </p:nvPicPr>
          <p:blipFill>
            <a:blip r:embed="rId2"/>
            <a:stretch>
              <a:fillRect/>
            </a:stretch>
          </p:blipFill>
          <p:spPr>
            <a:xfrm>
              <a:off x="1436013" y="2058503"/>
              <a:ext cx="2155215" cy="4323899"/>
            </a:xfrm>
            <a:prstGeom prst="rect">
              <a:avLst/>
            </a:prstGeom>
          </p:spPr>
        </p:pic>
        <p:pic>
          <p:nvPicPr>
            <p:cNvPr id="10" name="図 9" descr="アイコン が含まれている画像&#10;&#10;自動的に生成された説明">
              <a:extLst>
                <a:ext uri="{FF2B5EF4-FFF2-40B4-BE49-F238E27FC236}">
                  <a16:creationId xmlns:a16="http://schemas.microsoft.com/office/drawing/2014/main" id="{19AEAE41-5A26-1B3C-DF91-71F75EEEE292}"/>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245730" y="1752309"/>
              <a:ext cx="2549930" cy="4822592"/>
            </a:xfrm>
            <a:prstGeom prst="rect">
              <a:avLst/>
            </a:prstGeom>
          </p:spPr>
        </p:pic>
      </p:grpSp>
      <p:sp>
        <p:nvSpPr>
          <p:cNvPr id="2" name="タイトル 1">
            <a:extLst>
              <a:ext uri="{FF2B5EF4-FFF2-40B4-BE49-F238E27FC236}">
                <a16:creationId xmlns:a16="http://schemas.microsoft.com/office/drawing/2014/main" id="{7DCA737B-B64E-F8CE-9D08-418D0F836BEC}"/>
              </a:ext>
            </a:extLst>
          </p:cNvPr>
          <p:cNvSpPr>
            <a:spLocks noGrp="1"/>
          </p:cNvSpPr>
          <p:nvPr>
            <p:ph type="ctrTitle"/>
          </p:nvPr>
        </p:nvSpPr>
        <p:spPr/>
        <p:txBody>
          <a:bodyPr/>
          <a:lstStyle/>
          <a:p>
            <a:r>
              <a:rPr kumimoji="1" lang="en-US" altLang="ja-JP" dirty="0"/>
              <a:t>APPENDIX</a:t>
            </a:r>
            <a:r>
              <a:rPr kumimoji="1" lang="ja-JP" altLang="en-US" dirty="0"/>
              <a:t>　ブランドパネル </a:t>
            </a:r>
            <a:r>
              <a:rPr kumimoji="1" lang="en-US" altLang="ja-JP" dirty="0"/>
              <a:t>SP</a:t>
            </a:r>
            <a:r>
              <a:rPr kumimoji="1" lang="ja-JP" altLang="en-US" dirty="0"/>
              <a:t>　リッチフォーマット</a:t>
            </a:r>
          </a:p>
        </p:txBody>
      </p:sp>
      <p:grpSp>
        <p:nvGrpSpPr>
          <p:cNvPr id="22" name="グループ化 21">
            <a:extLst>
              <a:ext uri="{FF2B5EF4-FFF2-40B4-BE49-F238E27FC236}">
                <a16:creationId xmlns:a16="http://schemas.microsoft.com/office/drawing/2014/main" id="{8558AA7D-67B3-C1EA-C5B6-255EBE49AD1D}"/>
              </a:ext>
            </a:extLst>
          </p:cNvPr>
          <p:cNvGrpSpPr/>
          <p:nvPr/>
        </p:nvGrpSpPr>
        <p:grpSpPr>
          <a:xfrm>
            <a:off x="7041067" y="2068598"/>
            <a:ext cx="3802016" cy="3451835"/>
            <a:chOff x="3596272" y="1936879"/>
            <a:chExt cx="5043002" cy="4578520"/>
          </a:xfrm>
        </p:grpSpPr>
        <p:pic>
          <p:nvPicPr>
            <p:cNvPr id="18" name="図 17">
              <a:extLst>
                <a:ext uri="{FF2B5EF4-FFF2-40B4-BE49-F238E27FC236}">
                  <a16:creationId xmlns:a16="http://schemas.microsoft.com/office/drawing/2014/main" id="{A41FAAEF-A2DF-414D-63EA-7985CE02272C}"/>
                </a:ext>
              </a:extLst>
            </p:cNvPr>
            <p:cNvPicPr>
              <a:picLocks noChangeAspect="1"/>
            </p:cNvPicPr>
            <p:nvPr/>
          </p:nvPicPr>
          <p:blipFill>
            <a:blip r:embed="rId4"/>
            <a:stretch>
              <a:fillRect/>
            </a:stretch>
          </p:blipFill>
          <p:spPr>
            <a:xfrm>
              <a:off x="6435352" y="2197925"/>
              <a:ext cx="2019691" cy="4209037"/>
            </a:xfrm>
            <a:prstGeom prst="rect">
              <a:avLst/>
            </a:prstGeom>
          </p:spPr>
        </p:pic>
        <p:pic>
          <p:nvPicPr>
            <p:cNvPr id="19" name="図 18" descr="アイコン が含まれている画像&#10;&#10;自動的に生成された説明">
              <a:extLst>
                <a:ext uri="{FF2B5EF4-FFF2-40B4-BE49-F238E27FC236}">
                  <a16:creationId xmlns:a16="http://schemas.microsoft.com/office/drawing/2014/main" id="{0CBAF7B7-D9F7-27F9-0412-B60604B6B61B}"/>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6282272" y="1946983"/>
              <a:ext cx="2357002" cy="4568416"/>
            </a:xfrm>
            <a:prstGeom prst="rect">
              <a:avLst/>
            </a:prstGeom>
          </p:spPr>
        </p:pic>
        <p:pic>
          <p:nvPicPr>
            <p:cNvPr id="20" name="図 19">
              <a:extLst>
                <a:ext uri="{FF2B5EF4-FFF2-40B4-BE49-F238E27FC236}">
                  <a16:creationId xmlns:a16="http://schemas.microsoft.com/office/drawing/2014/main" id="{AAAC7F97-69D4-3427-C61C-128B07B3AB3F}"/>
                </a:ext>
              </a:extLst>
            </p:cNvPr>
            <p:cNvPicPr>
              <a:picLocks noChangeAspect="1"/>
            </p:cNvPicPr>
            <p:nvPr/>
          </p:nvPicPr>
          <p:blipFill>
            <a:blip r:embed="rId5"/>
            <a:stretch>
              <a:fillRect/>
            </a:stretch>
          </p:blipFill>
          <p:spPr>
            <a:xfrm>
              <a:off x="3767346" y="2196934"/>
              <a:ext cx="2006230" cy="4127484"/>
            </a:xfrm>
            <a:prstGeom prst="rect">
              <a:avLst/>
            </a:prstGeom>
          </p:spPr>
        </p:pic>
        <p:pic>
          <p:nvPicPr>
            <p:cNvPr id="21" name="図 20" descr="アイコン が含まれている画像&#10;&#10;自動的に生成された説明">
              <a:extLst>
                <a:ext uri="{FF2B5EF4-FFF2-40B4-BE49-F238E27FC236}">
                  <a16:creationId xmlns:a16="http://schemas.microsoft.com/office/drawing/2014/main" id="{42636033-977F-9AEE-1F58-5301B5CBA7C3}"/>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3596272" y="1936879"/>
              <a:ext cx="2357002" cy="4568415"/>
            </a:xfrm>
            <a:prstGeom prst="rect">
              <a:avLst/>
            </a:prstGeom>
          </p:spPr>
        </p:pic>
      </p:grpSp>
      <p:sp>
        <p:nvSpPr>
          <p:cNvPr id="23" name="角丸四角形 3">
            <a:extLst>
              <a:ext uri="{FF2B5EF4-FFF2-40B4-BE49-F238E27FC236}">
                <a16:creationId xmlns:a16="http://schemas.microsoft.com/office/drawing/2014/main" id="{CE5C0C78-2193-EC80-9E88-00A115BFA693}"/>
              </a:ext>
            </a:extLst>
          </p:cNvPr>
          <p:cNvSpPr/>
          <p:nvPr/>
        </p:nvSpPr>
        <p:spPr>
          <a:xfrm>
            <a:off x="417106" y="1360021"/>
            <a:ext cx="5319815" cy="525507"/>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lnSpc>
                <a:spcPct val="120000"/>
              </a:lnSpc>
              <a:defRPr/>
            </a:pPr>
            <a:r>
              <a:rPr lang="ja-JP" altLang="en-US" sz="1600" b="1" dirty="0">
                <a:solidFill>
                  <a:schemeClr val="bg1"/>
                </a:solidFill>
                <a:latin typeface="メイリオ" panose="020B0604030504040204" pitchFamily="50" charset="-128"/>
                <a:ea typeface="メイリオ" panose="020B0604030504040204" pitchFamily="50" charset="-128"/>
              </a:rPr>
              <a:t>ブランドパネル </a:t>
            </a:r>
            <a:r>
              <a:rPr lang="en-US" altLang="ja-JP" sz="1600" b="1" dirty="0">
                <a:solidFill>
                  <a:schemeClr val="bg1"/>
                </a:solidFill>
                <a:latin typeface="メイリオ" panose="020B0604030504040204" pitchFamily="50" charset="-128"/>
                <a:ea typeface="メイリオ" panose="020B0604030504040204" pitchFamily="50" charset="-128"/>
              </a:rPr>
              <a:t>SP </a:t>
            </a:r>
            <a:r>
              <a:rPr lang="ja-JP" altLang="en-US" sz="1600" b="1" dirty="0">
                <a:solidFill>
                  <a:schemeClr val="bg1"/>
                </a:solidFill>
                <a:latin typeface="メイリオ" panose="020B0604030504040204" pitchFamily="50" charset="-128"/>
                <a:ea typeface="メイリオ" panose="020B0604030504040204" pitchFamily="50" charset="-128"/>
              </a:rPr>
              <a:t>スクエア</a:t>
            </a:r>
            <a:endParaRPr lang="en-US" altLang="ko-KR" sz="1600" b="1" dirty="0">
              <a:solidFill>
                <a:schemeClr val="bg1"/>
              </a:solidFill>
              <a:latin typeface="メイリオ" panose="020B0604030504040204" pitchFamily="50" charset="-128"/>
              <a:ea typeface="メイリオ" panose="020B0604030504040204" pitchFamily="50" charset="-128"/>
            </a:endParaRPr>
          </a:p>
        </p:txBody>
      </p:sp>
      <p:sp>
        <p:nvSpPr>
          <p:cNvPr id="24" name="角丸四角形 3">
            <a:extLst>
              <a:ext uri="{FF2B5EF4-FFF2-40B4-BE49-F238E27FC236}">
                <a16:creationId xmlns:a16="http://schemas.microsoft.com/office/drawing/2014/main" id="{A659DE5D-F626-1E88-EBC6-D7493E1F9A8A}"/>
              </a:ext>
            </a:extLst>
          </p:cNvPr>
          <p:cNvSpPr/>
          <p:nvPr/>
        </p:nvSpPr>
        <p:spPr>
          <a:xfrm>
            <a:off x="6282168" y="1360021"/>
            <a:ext cx="5319815" cy="525507"/>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lnSpc>
                <a:spcPct val="120000"/>
              </a:lnSpc>
              <a:defRPr/>
            </a:pPr>
            <a:r>
              <a:rPr lang="ja-JP" altLang="en-US" sz="1600" b="1" dirty="0">
                <a:solidFill>
                  <a:schemeClr val="bg1"/>
                </a:solidFill>
                <a:latin typeface="メイリオ" panose="020B0604030504040204" pitchFamily="50" charset="-128"/>
              </a:rPr>
              <a:t>ブランドパネル </a:t>
            </a:r>
            <a:r>
              <a:rPr lang="en-US" altLang="ja-JP" sz="1600" b="1" dirty="0">
                <a:solidFill>
                  <a:schemeClr val="bg1"/>
                </a:solidFill>
                <a:latin typeface="メイリオ" panose="020B0604030504040204" pitchFamily="50" charset="-128"/>
              </a:rPr>
              <a:t>SP </a:t>
            </a:r>
            <a:r>
              <a:rPr lang="ja-JP" altLang="en-US" sz="1600" b="1" dirty="0">
                <a:solidFill>
                  <a:schemeClr val="bg1"/>
                </a:solidFill>
                <a:latin typeface="メイリオ" panose="020B0604030504040204" pitchFamily="50" charset="-128"/>
              </a:rPr>
              <a:t>トップカバー</a:t>
            </a:r>
            <a:endParaRPr lang="en-US" altLang="ko-KR" sz="1600" b="1" dirty="0">
              <a:solidFill>
                <a:schemeClr val="bg1"/>
              </a:solidFill>
              <a:latin typeface="メイリオ" panose="020B0604030504040204" pitchFamily="50" charset="-128"/>
              <a:ea typeface="メイリオ" panose="020B0604030504040204" pitchFamily="50" charset="-128"/>
            </a:endParaRPr>
          </a:p>
        </p:txBody>
      </p:sp>
      <p:sp>
        <p:nvSpPr>
          <p:cNvPr id="25" name="正方形/長方形 24">
            <a:extLst>
              <a:ext uri="{FF2B5EF4-FFF2-40B4-BE49-F238E27FC236}">
                <a16:creationId xmlns:a16="http://schemas.microsoft.com/office/drawing/2014/main" id="{C5AB05DC-3BAA-DBBF-9BFB-9BADEDB85091}"/>
              </a:ext>
            </a:extLst>
          </p:cNvPr>
          <p:cNvSpPr/>
          <p:nvPr/>
        </p:nvSpPr>
        <p:spPr>
          <a:xfrm>
            <a:off x="636083" y="5361139"/>
            <a:ext cx="4861446" cy="1236842"/>
          </a:xfrm>
          <a:prstGeom prst="rect">
            <a:avLst/>
          </a:prstGeom>
          <a:solidFill>
            <a:schemeClr val="accent3">
              <a:lumMod val="20000"/>
              <a:lumOff val="80000"/>
              <a:alpha val="7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rgbClr val="C00000"/>
                </a:solidFill>
              </a:rPr>
              <a:t>認知・ブランディング効果◎</a:t>
            </a:r>
            <a:endParaRPr lang="en-US" altLang="ja-JP" sz="2400" b="1" dirty="0">
              <a:solidFill>
                <a:srgbClr val="C00000"/>
              </a:solidFill>
            </a:endParaRPr>
          </a:p>
          <a:p>
            <a:pPr algn="ctr"/>
            <a:endParaRPr lang="en-US" altLang="ja-JP" b="1" dirty="0">
              <a:solidFill>
                <a:srgbClr val="C00000"/>
              </a:solidFill>
            </a:endParaRPr>
          </a:p>
          <a:p>
            <a:pPr algn="ctr"/>
            <a:endParaRPr lang="en-US" altLang="ja-JP" dirty="0">
              <a:solidFill>
                <a:schemeClr val="tx1">
                  <a:lumMod val="75000"/>
                  <a:lumOff val="25000"/>
                </a:schemeClr>
              </a:solidFill>
            </a:endParaRPr>
          </a:p>
        </p:txBody>
      </p:sp>
      <p:sp>
        <p:nvSpPr>
          <p:cNvPr id="26" name="正方形/長方形 25">
            <a:extLst>
              <a:ext uri="{FF2B5EF4-FFF2-40B4-BE49-F238E27FC236}">
                <a16:creationId xmlns:a16="http://schemas.microsoft.com/office/drawing/2014/main" id="{4F93B37B-9089-D439-C573-E19F4A215CB3}"/>
              </a:ext>
            </a:extLst>
          </p:cNvPr>
          <p:cNvSpPr/>
          <p:nvPr/>
        </p:nvSpPr>
        <p:spPr>
          <a:xfrm>
            <a:off x="6511352" y="5361139"/>
            <a:ext cx="4861446" cy="1236842"/>
          </a:xfrm>
          <a:prstGeom prst="rect">
            <a:avLst/>
          </a:prstGeom>
          <a:solidFill>
            <a:schemeClr val="accent3">
              <a:lumMod val="20000"/>
              <a:lumOff val="80000"/>
              <a:alpha val="7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rgbClr val="C00000"/>
                </a:solidFill>
              </a:rPr>
              <a:t>検索・アクション喚起の効果◎</a:t>
            </a:r>
          </a:p>
          <a:p>
            <a:pPr algn="ctr"/>
            <a:endParaRPr lang="en-US" altLang="ja-JP" b="1" dirty="0">
              <a:solidFill>
                <a:srgbClr val="C00000"/>
              </a:solidFill>
            </a:endParaRPr>
          </a:p>
          <a:p>
            <a:pPr algn="ctr"/>
            <a:endParaRPr lang="en-US" altLang="ja-JP" b="1" dirty="0">
              <a:solidFill>
                <a:schemeClr val="tx1">
                  <a:lumMod val="75000"/>
                  <a:lumOff val="25000"/>
                </a:schemeClr>
              </a:solidFill>
            </a:endParaRPr>
          </a:p>
        </p:txBody>
      </p:sp>
      <p:sp>
        <p:nvSpPr>
          <p:cNvPr id="28" name="テキスト ボックス 27">
            <a:extLst>
              <a:ext uri="{FF2B5EF4-FFF2-40B4-BE49-F238E27FC236}">
                <a16:creationId xmlns:a16="http://schemas.microsoft.com/office/drawing/2014/main" id="{0F2BC63F-FB1C-1E64-EEAF-F69AC1A9C1A4}"/>
              </a:ext>
            </a:extLst>
          </p:cNvPr>
          <p:cNvSpPr txBox="1"/>
          <p:nvPr/>
        </p:nvSpPr>
        <p:spPr>
          <a:xfrm>
            <a:off x="636082" y="5989941"/>
            <a:ext cx="4861447" cy="584775"/>
          </a:xfrm>
          <a:prstGeom prst="rect">
            <a:avLst/>
          </a:prstGeom>
          <a:noFill/>
        </p:spPr>
        <p:txBody>
          <a:bodyPr wrap="square">
            <a:spAutoFit/>
          </a:bodyPr>
          <a:lstStyle/>
          <a:p>
            <a:pPr algn="ctr"/>
            <a:r>
              <a:rPr lang="ja-JP" altLang="en-US" sz="1600" dirty="0">
                <a:solidFill>
                  <a:schemeClr val="tx1">
                    <a:lumMod val="75000"/>
                    <a:lumOff val="25000"/>
                  </a:schemeClr>
                </a:solidFill>
              </a:rPr>
              <a:t>大型サイズで広告ビジュアルを掲出することで</a:t>
            </a:r>
            <a:endParaRPr lang="en-US" altLang="ja-JP" sz="1600" dirty="0">
              <a:solidFill>
                <a:schemeClr val="tx1">
                  <a:lumMod val="75000"/>
                  <a:lumOff val="25000"/>
                </a:schemeClr>
              </a:solidFill>
            </a:endParaRPr>
          </a:p>
          <a:p>
            <a:pPr algn="ctr"/>
            <a:r>
              <a:rPr lang="ja-JP" altLang="en-US" sz="1600" dirty="0">
                <a:solidFill>
                  <a:schemeClr val="tx1">
                    <a:lumMod val="75000"/>
                    <a:lumOff val="25000"/>
                  </a:schemeClr>
                </a:solidFill>
              </a:rPr>
              <a:t>認知ブランディング効果を最大化させます</a:t>
            </a:r>
            <a:endParaRPr lang="en-US" altLang="ja-JP" sz="1600" dirty="0">
              <a:solidFill>
                <a:schemeClr val="tx1">
                  <a:lumMod val="75000"/>
                  <a:lumOff val="25000"/>
                </a:schemeClr>
              </a:solidFill>
            </a:endParaRPr>
          </a:p>
        </p:txBody>
      </p:sp>
      <p:sp>
        <p:nvSpPr>
          <p:cNvPr id="30" name="テキスト ボックス 29">
            <a:extLst>
              <a:ext uri="{FF2B5EF4-FFF2-40B4-BE49-F238E27FC236}">
                <a16:creationId xmlns:a16="http://schemas.microsoft.com/office/drawing/2014/main" id="{BD33921F-EFC7-555C-1AAD-8D53341ECBF8}"/>
              </a:ext>
            </a:extLst>
          </p:cNvPr>
          <p:cNvSpPr txBox="1"/>
          <p:nvPr/>
        </p:nvSpPr>
        <p:spPr>
          <a:xfrm>
            <a:off x="6511351" y="5926598"/>
            <a:ext cx="4861447" cy="584775"/>
          </a:xfrm>
          <a:prstGeom prst="rect">
            <a:avLst/>
          </a:prstGeom>
          <a:noFill/>
        </p:spPr>
        <p:txBody>
          <a:bodyPr wrap="square">
            <a:spAutoFit/>
          </a:bodyPr>
          <a:lstStyle/>
          <a:p>
            <a:pPr algn="ctr"/>
            <a:r>
              <a:rPr lang="ja-JP" altLang="en-US" sz="1600" dirty="0">
                <a:solidFill>
                  <a:schemeClr val="tx1">
                    <a:lumMod val="75000"/>
                    <a:lumOff val="25000"/>
                  </a:schemeClr>
                </a:solidFill>
              </a:rPr>
              <a:t>検索窓の</a:t>
            </a:r>
            <a:r>
              <a:rPr kumimoji="1" lang="ja-JP" altLang="en-US" sz="1600" dirty="0">
                <a:solidFill>
                  <a:schemeClr val="tx1">
                    <a:lumMod val="75000"/>
                    <a:lumOff val="25000"/>
                  </a:schemeClr>
                </a:solidFill>
              </a:rPr>
              <a:t>直下にバナーを掲出し続けることで</a:t>
            </a:r>
            <a:endParaRPr kumimoji="1" lang="en-US" altLang="ja-JP" sz="1600" dirty="0">
              <a:solidFill>
                <a:schemeClr val="tx1">
                  <a:lumMod val="75000"/>
                  <a:lumOff val="25000"/>
                </a:schemeClr>
              </a:solidFill>
            </a:endParaRPr>
          </a:p>
          <a:p>
            <a:pPr algn="ctr"/>
            <a:r>
              <a:rPr lang="ja-JP" altLang="en-US" sz="1600" dirty="0">
                <a:solidFill>
                  <a:schemeClr val="tx1">
                    <a:lumMod val="75000"/>
                    <a:lumOff val="25000"/>
                  </a:schemeClr>
                </a:solidFill>
              </a:rPr>
              <a:t>検索・アクション効果を最大化させます</a:t>
            </a:r>
            <a:endParaRPr kumimoji="1" lang="en-US" altLang="ja-JP" sz="1600" dirty="0">
              <a:solidFill>
                <a:schemeClr val="tx1">
                  <a:lumMod val="75000"/>
                  <a:lumOff val="25000"/>
                </a:schemeClr>
              </a:solidFill>
            </a:endParaRPr>
          </a:p>
        </p:txBody>
      </p:sp>
      <p:sp>
        <p:nvSpPr>
          <p:cNvPr id="3" name="星: 16 pt 2">
            <a:extLst>
              <a:ext uri="{FF2B5EF4-FFF2-40B4-BE49-F238E27FC236}">
                <a16:creationId xmlns:a16="http://schemas.microsoft.com/office/drawing/2014/main" id="{58E6E2D0-5283-2F29-136C-34CDB1ADE9E2}"/>
              </a:ext>
            </a:extLst>
          </p:cNvPr>
          <p:cNvSpPr/>
          <p:nvPr/>
        </p:nvSpPr>
        <p:spPr>
          <a:xfrm rot="225459">
            <a:off x="9527603" y="3336275"/>
            <a:ext cx="2226975" cy="2115977"/>
          </a:xfrm>
          <a:prstGeom prst="star16">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tLang="ja-JP" sz="1400" dirty="0"/>
          </a:p>
        </p:txBody>
      </p:sp>
      <p:sp>
        <p:nvSpPr>
          <p:cNvPr id="5" name="テキスト ボックス 4">
            <a:extLst>
              <a:ext uri="{FF2B5EF4-FFF2-40B4-BE49-F238E27FC236}">
                <a16:creationId xmlns:a16="http://schemas.microsoft.com/office/drawing/2014/main" id="{C0B39562-A022-080B-73EE-24E5A7E5E0B6}"/>
              </a:ext>
            </a:extLst>
          </p:cNvPr>
          <p:cNvSpPr txBox="1"/>
          <p:nvPr/>
        </p:nvSpPr>
        <p:spPr>
          <a:xfrm rot="383595">
            <a:off x="9573256" y="3885262"/>
            <a:ext cx="2052883" cy="984885"/>
          </a:xfrm>
          <a:prstGeom prst="rect">
            <a:avLst/>
          </a:prstGeom>
          <a:noFill/>
        </p:spPr>
        <p:txBody>
          <a:bodyPr wrap="square">
            <a:spAutoFit/>
          </a:bodyPr>
          <a:lstStyle/>
          <a:p>
            <a:pPr algn="ctr"/>
            <a:r>
              <a:rPr kumimoji="1" lang="ja-JP" altLang="en-US" b="1" dirty="0">
                <a:solidFill>
                  <a:schemeClr val="bg1"/>
                </a:solidFill>
                <a:latin typeface="+mn-ea"/>
              </a:rPr>
              <a:t>新規限定</a:t>
            </a:r>
            <a:endParaRPr kumimoji="1" lang="en-US" altLang="ja-JP" b="1" dirty="0">
              <a:solidFill>
                <a:schemeClr val="bg1"/>
              </a:solidFill>
              <a:latin typeface="+mn-ea"/>
            </a:endParaRPr>
          </a:p>
          <a:p>
            <a:pPr algn="ctr"/>
            <a:r>
              <a:rPr lang="en-US" altLang="ja-JP" b="1" dirty="0">
                <a:solidFill>
                  <a:schemeClr val="bg1"/>
                </a:solidFill>
                <a:latin typeface="+mn-ea"/>
              </a:rPr>
              <a:t>10</a:t>
            </a:r>
            <a:r>
              <a:rPr lang="ja-JP" altLang="en-US" b="1" dirty="0">
                <a:solidFill>
                  <a:schemeClr val="bg1"/>
                </a:solidFill>
                <a:latin typeface="+mn-ea"/>
              </a:rPr>
              <a:t>％</a:t>
            </a:r>
            <a:r>
              <a:rPr lang="en-US" altLang="ja-JP" b="1" dirty="0" err="1">
                <a:solidFill>
                  <a:schemeClr val="bg1"/>
                </a:solidFill>
                <a:latin typeface="+mn-ea"/>
              </a:rPr>
              <a:t>vimps</a:t>
            </a:r>
            <a:r>
              <a:rPr lang="ja-JP" altLang="en-US" b="1" dirty="0">
                <a:solidFill>
                  <a:schemeClr val="bg1"/>
                </a:solidFill>
                <a:latin typeface="+mn-ea"/>
              </a:rPr>
              <a:t>増量</a:t>
            </a:r>
            <a:br>
              <a:rPr lang="en-US" altLang="ja-JP" b="1" dirty="0">
                <a:solidFill>
                  <a:schemeClr val="bg1"/>
                </a:solidFill>
                <a:latin typeface="+mn-ea"/>
              </a:rPr>
            </a:br>
            <a:r>
              <a:rPr lang="ja-JP" altLang="en-US" sz="800" b="1" dirty="0">
                <a:solidFill>
                  <a:schemeClr val="bg1"/>
                </a:solidFill>
                <a:latin typeface="+mn-ea"/>
              </a:rPr>
              <a:t>　</a:t>
            </a:r>
            <a:endParaRPr lang="en-US" altLang="ja-JP" sz="800" b="1" dirty="0">
              <a:solidFill>
                <a:schemeClr val="bg1"/>
              </a:solidFill>
              <a:latin typeface="+mn-ea"/>
            </a:endParaRPr>
          </a:p>
          <a:p>
            <a:pPr algn="ctr"/>
            <a:r>
              <a:rPr lang="en-US" altLang="ja-JP" sz="1400" b="1" dirty="0">
                <a:solidFill>
                  <a:schemeClr val="bg1"/>
                </a:solidFill>
                <a:latin typeface="+mn-ea"/>
              </a:rPr>
              <a:t>※2026</a:t>
            </a:r>
            <a:r>
              <a:rPr lang="ja-JP" altLang="en-US" sz="1400" b="1" dirty="0">
                <a:solidFill>
                  <a:schemeClr val="bg1"/>
                </a:solidFill>
                <a:latin typeface="+mn-ea"/>
              </a:rPr>
              <a:t>年</a:t>
            </a:r>
            <a:r>
              <a:rPr lang="en-US" altLang="ja-JP" sz="1400" b="1" dirty="0">
                <a:solidFill>
                  <a:schemeClr val="bg1"/>
                </a:solidFill>
                <a:latin typeface="+mn-ea"/>
              </a:rPr>
              <a:t>3</a:t>
            </a:r>
            <a:r>
              <a:rPr lang="ja-JP" altLang="en-US" sz="1400" b="1" dirty="0">
                <a:solidFill>
                  <a:schemeClr val="bg1"/>
                </a:solidFill>
                <a:latin typeface="+mn-ea"/>
              </a:rPr>
              <a:t>月末まで</a:t>
            </a:r>
            <a:endParaRPr lang="en-US" altLang="ja-JP" sz="1400" b="1" dirty="0">
              <a:solidFill>
                <a:schemeClr val="bg1"/>
              </a:solidFill>
              <a:latin typeface="+mn-ea"/>
            </a:endParaRPr>
          </a:p>
        </p:txBody>
      </p:sp>
    </p:spTree>
    <p:extLst>
      <p:ext uri="{BB962C8B-B14F-4D97-AF65-F5344CB8AC3E}">
        <p14:creationId xmlns:p14="http://schemas.microsoft.com/office/powerpoint/2010/main" val="34411477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CBCレイアウト">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BCレイアウト（社外秘）">
  <a:themeElements>
    <a:clrScheme name="MSCフォーマット">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11642</TotalTime>
  <Words>318</Words>
  <Application>Microsoft Office PowerPoint</Application>
  <PresentationFormat>ワイド画面</PresentationFormat>
  <Paragraphs>68</Paragraphs>
  <Slides>5</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3</vt:i4>
      </vt:variant>
      <vt:variant>
        <vt:lpstr>埋め込まれた OLE サーバー</vt:lpstr>
      </vt:variant>
      <vt:variant>
        <vt:i4>1</vt:i4>
      </vt:variant>
      <vt:variant>
        <vt:lpstr>スライド タイトル</vt:lpstr>
      </vt:variant>
      <vt:variant>
        <vt:i4>5</vt:i4>
      </vt:variant>
    </vt:vector>
  </HeadingPairs>
  <TitlesOfParts>
    <vt:vector size="14" baseType="lpstr">
      <vt:lpstr>メイリオ</vt:lpstr>
      <vt:lpstr>メイリオ</vt:lpstr>
      <vt:lpstr>Arial</vt:lpstr>
      <vt:lpstr>Segoe UI</vt:lpstr>
      <vt:lpstr>游ゴシック</vt:lpstr>
      <vt:lpstr>CBCレイアウト</vt:lpstr>
      <vt:lpstr>CBCレイアウト（広告主・代理店限定）</vt:lpstr>
      <vt:lpstr>CBCレイアウト（社外秘）</vt:lpstr>
      <vt:lpstr>think-cellスライド</vt:lpstr>
      <vt:lpstr>PowerPoint プレゼンテーション</vt:lpstr>
      <vt:lpstr>新リッチフォーマット　ブランドパネル　スクエア</vt:lpstr>
      <vt:lpstr>ブランドパネル スクエア SP　商品スペック</vt:lpstr>
      <vt:lpstr>ブランドパネル スクエア MD　商品スペック</vt:lpstr>
      <vt:lpstr>APPENDIX　ブランドパネル SP　リッチフォーマット</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細田 圭佑</dc:creator>
  <cp:keywords/>
  <dc:description/>
  <cp:lastModifiedBy>細田 圭佑</cp:lastModifiedBy>
  <cp:revision>56</cp:revision>
  <dcterms:created xsi:type="dcterms:W3CDTF">2024-07-26T04:17:15Z</dcterms:created>
  <dcterms:modified xsi:type="dcterms:W3CDTF">2026-02-19T08:18:03Z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2025-01-24T06:11:04Z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6b361219-ec79-46f8-93ac-a090e6a7189c</vt:lpwstr>
  </property>
  <property fmtid="{D5CDD505-2E9C-101B-9397-08002B2CF9AE}" pid="8" name="MSIP_Label_defa4170-0d19-0005-0004-bc88714345d2_ContentBits">
    <vt:lpwstr>0</vt:lpwstr>
  </property>
</Properties>
</file>